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Century Schoolbook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Anonymou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D058EA-1165-4C2E-932D-FC41CA133E4F}">
  <a:tblStyle styleId="{88D058EA-1165-4C2E-932D-FC41CA133E4F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CFD7E7"/>
          </a:solidFill>
        </a:fill>
      </a:tcStyle>
    </a:wholeTbl>
    <a:band1H>
      <a:tcTxStyle/>
    </a:band1H>
    <a:band2H>
      <a:tcTxStyle b="off" i="off"/>
      <a:tcStyle>
        <a:fill>
          <a:solidFill>
            <a:srgbClr val="E8ECF4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4F81BD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4F81BD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4F81BD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CenturySchoolbook-italic.fntdata"/><Relationship Id="rId61" Type="http://schemas.openxmlformats.org/officeDocument/2006/relationships/font" Target="fonts/CenturySchoolbook-bold.fntdata"/><Relationship Id="rId20" Type="http://schemas.openxmlformats.org/officeDocument/2006/relationships/slide" Target="slides/slide14.xml"/><Relationship Id="rId63" Type="http://schemas.openxmlformats.org/officeDocument/2006/relationships/font" Target="fonts/CenturySchoolbook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CenturySchoolbook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2-08T14:11:08.245">
    <p:pos x="479" y="2589"/>
    <p:text>If we need to encode in binary the sequence of results (for example, 124) based on the diagram on the slide
We receive: 100 101 01
Will this be the complete answer or we also need to divide it into 3 digits like this:
010 010 101 (and add zero at the beginning?)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4c9630c967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14c9630c967_0_0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4d154f55d3_0_34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4d154f55d3_0_3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4d154f55d3_0_3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4d154f55d3_0_228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4d154f55d3_0_22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4d154f55d3_0_22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d154f55d3_0_259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4d154f55d3_0_25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4d154f55d3_0_25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4e78d1ea27_0_166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4e78d1ea27_0_16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4e78d1ea27_0_16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d154f55d3_0_268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4d154f55d3_0_26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4d154f55d3_0_26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4d154f55d3_0_279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4d154f55d3_0_27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14d154f55d3_0_27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4d154f55d3_0_288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4d154f55d3_0_28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4d154f55d3_0_28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4d154f55d3_0_299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4d154f55d3_0_29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4d154f55d3_0_29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4d154f55d3_0_313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4d154f55d3_0_31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4d154f55d3_0_31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d154f55d3_0_338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4d154f55d3_0_33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4d154f55d3_0_33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4d154f55d3_0_0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4d154f55d3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14d154f55d3_0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4d154f55d3_0_325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4d154f55d3_0_32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4d154f55d3_0_32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4d154f55d3_0_347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4d154f55d3_0_34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14d154f55d3_0_34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4d154f55d3_0_367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4d154f55d3_0_36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14d154f55d3_0_36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4d154f55d3_0_377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4d154f55d3_0_37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4d154f55d3_0_37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4d154f55d3_0_390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4d154f55d3_0_39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4d154f55d3_0_39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4d154f55d3_0_404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4d154f55d3_0_40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14d154f55d3_0_40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4e2e0fef39_0_1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4e2e0fef39_0_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14e2e0fef39_0_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4e2e0fef39_0_20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4e2e0fef39_0_2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14e2e0fef39_0_2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4e2e0fef39_0_41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4e2e0fef39_0_4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14e2e0fef39_0_4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4e2e0fef39_0_35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4e2e0fef39_0_3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14e2e0fef39_0_3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4d154f55d3_0_13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4d154f55d3_0_1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14d154f55d3_0_1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4e2e0fef39_0_63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4e2e0fef39_0_6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14e2e0fef39_0_6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4e2e0fef39_0_67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4e2e0fef39_0_6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14e2e0fef39_0_6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4e78d1ea27_0_116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4e78d1ea27_0_11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14e78d1ea27_0_11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4e2e0fef39_0_71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4e2e0fef39_0_7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14e2e0fef39_0_7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4e2e0fef39_0_97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4e2e0fef39_0_9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14e2e0fef39_0_9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4e2e0fef39_0_101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4e2e0fef39_0_10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14e2e0fef39_0_10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4e2e0fef39_0_105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4e2e0fef39_0_10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14e2e0fef39_0_10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4e2e0fef39_0_127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4e2e0fef39_0_12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14e2e0fef39_0_12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4e2e0fef39_0_160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4e2e0fef39_0_16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14e2e0fef39_0_16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4e97e6f236_0_3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4e97e6f236_0_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14e97e6f236_0_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4d154f55d3_0_43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4d154f55d3_0_4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4d154f55d3_0_4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4e78d1ea27_0_177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4e78d1ea27_0_17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14e78d1ea27_0_17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4e2e0fef39_0_139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4e2e0fef39_0_13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14e2e0fef39_0_13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4e2e0fef39_0_193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4e2e0fef39_0_19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14e2e0fef39_0_19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4e2e0fef39_0_216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4e2e0fef39_0_21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14e2e0fef39_0_21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4e2e0fef39_0_228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4e2e0fef39_0_22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14e2e0fef39_0_22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4e2e0fef39_0_234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4e2e0fef39_0_23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14e2e0fef39_0_23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4e78d1ea27_0_184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4e78d1ea27_0_18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14e78d1ea27_0_18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e78d1ea27_0_191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e78d1ea27_0_19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14e78d1ea27_0_19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4e78d1ea27_0_220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4e78d1ea27_0_22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14e78d1ea27_0_22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4e78d1ea27_0_211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4e78d1ea27_0_21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14e78d1ea27_0_21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d154f55d3_0_52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4d154f55d3_0_5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14d154f55d3_0_5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4e78d1ea27_0_242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4e78d1ea27_0_24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14e78d1ea27_0_24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4e78d1ea27_0_259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4e78d1ea27_0_25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14e78d1ea27_0_25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4e78d1ea27_0_69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4e78d1ea27_0_6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14e78d1ea27_0_6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0fe0de9549_0_0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0fe0de9549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30fe0de9549_0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4d154f55d3_0_68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4d154f55d3_0_6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4d154f55d3_0_6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d154f55d3_0_142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d154f55d3_0_14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4d154f55d3_0_14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4d154f55d3_0_185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4d154f55d3_0_18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4d154f55d3_0_18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ef59c741f_0_10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0ef59c741f_0_1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0ef59c741f_0_1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457200" y="120339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2" type="body"/>
          </p:nvPr>
        </p:nvSpPr>
        <p:spPr>
          <a:xfrm>
            <a:off x="457200" y="276156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45720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2" type="body"/>
          </p:nvPr>
        </p:nvSpPr>
        <p:spPr>
          <a:xfrm>
            <a:off x="467424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3" type="body"/>
          </p:nvPr>
        </p:nvSpPr>
        <p:spPr>
          <a:xfrm>
            <a:off x="45720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4" type="body"/>
          </p:nvPr>
        </p:nvSpPr>
        <p:spPr>
          <a:xfrm>
            <a:off x="467424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457200" y="120339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2" type="body"/>
          </p:nvPr>
        </p:nvSpPr>
        <p:spPr>
          <a:xfrm>
            <a:off x="3239640" y="120339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3" type="body"/>
          </p:nvPr>
        </p:nvSpPr>
        <p:spPr>
          <a:xfrm>
            <a:off x="6022080" y="120339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4" type="body"/>
          </p:nvPr>
        </p:nvSpPr>
        <p:spPr>
          <a:xfrm>
            <a:off x="457200" y="276156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5" type="body"/>
          </p:nvPr>
        </p:nvSpPr>
        <p:spPr>
          <a:xfrm>
            <a:off x="3239640" y="276156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6" type="body"/>
          </p:nvPr>
        </p:nvSpPr>
        <p:spPr>
          <a:xfrm>
            <a:off x="6022080" y="276156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57200" y="120339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674240" y="120339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457200" y="205200"/>
            <a:ext cx="8229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45720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4674240" y="120339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45720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457200" y="120339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67424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3" type="body"/>
          </p:nvPr>
        </p:nvSpPr>
        <p:spPr>
          <a:xfrm>
            <a:off x="467424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45720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467424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3" type="body"/>
          </p:nvPr>
        </p:nvSpPr>
        <p:spPr>
          <a:xfrm>
            <a:off x="457200" y="276156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7010280" y="4927230"/>
            <a:ext cx="2132280" cy="215190"/>
            <a:chOff x="7010280" y="6569640"/>
            <a:chExt cx="2132280" cy="286920"/>
          </a:xfrm>
        </p:grpSpPr>
        <p:sp>
          <p:nvSpPr>
            <p:cNvPr id="11" name="Google Shape;11;p1"/>
            <p:cNvSpPr/>
            <p:nvPr/>
          </p:nvSpPr>
          <p:spPr>
            <a:xfrm>
              <a:off x="7010280" y="6569640"/>
              <a:ext cx="2132280" cy="286920"/>
            </a:xfrm>
            <a:prstGeom prst="rect">
              <a:avLst/>
            </a:prstGeom>
            <a:solidFill>
              <a:srgbClr val="CC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056000" y="6599520"/>
              <a:ext cx="2040840" cy="227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000" lIns="45700" spcFirstLastPara="1" rIns="457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000" u="none" cap="none" strike="noStrike">
                  <a:solidFill>
                    <a:srgbClr val="000000"/>
                  </a:solidFill>
                </a:rPr>
                <a:t>Winter Semester 2024-2</a:t>
              </a:r>
              <a:r>
                <a:rPr lang="en-US" sz="1000"/>
                <a:t>5</a:t>
              </a:r>
              <a:endParaRPr i="0" sz="1000" u="none" cap="none" strike="noStrike"/>
            </a:p>
          </p:txBody>
        </p:sp>
      </p:grpSp>
      <p:grpSp>
        <p:nvGrpSpPr>
          <p:cNvPr id="13" name="Google Shape;13;p1"/>
          <p:cNvGrpSpPr/>
          <p:nvPr/>
        </p:nvGrpSpPr>
        <p:grpSpPr>
          <a:xfrm>
            <a:off x="360" y="4927230"/>
            <a:ext cx="2390760" cy="215460"/>
            <a:chOff x="360" y="6569640"/>
            <a:chExt cx="2390760" cy="287280"/>
          </a:xfrm>
        </p:grpSpPr>
        <p:sp>
          <p:nvSpPr>
            <p:cNvPr id="14" name="Google Shape;14;p1"/>
            <p:cNvSpPr/>
            <p:nvPr/>
          </p:nvSpPr>
          <p:spPr>
            <a:xfrm>
              <a:off x="360" y="6569640"/>
              <a:ext cx="2390760" cy="287280"/>
            </a:xfrm>
            <a:prstGeom prst="rect">
              <a:avLst/>
            </a:prstGeom>
            <a:solidFill>
              <a:srgbClr val="59C7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46080" y="6599880"/>
              <a:ext cx="2299320" cy="227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000" lIns="45700" spcFirstLastPara="1" rIns="457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000" u="none" cap="none" strike="noStrike">
                  <a:solidFill>
                    <a:srgbClr val="000000"/>
                  </a:solidFill>
                </a:rPr>
                <a:t>Session </a:t>
              </a:r>
              <a:r>
                <a:rPr lang="en-US" sz="1000"/>
                <a:t>2</a:t>
              </a:r>
              <a:r>
                <a:rPr i="0" lang="en-US" sz="1000" u="none" cap="none" strike="noStrike">
                  <a:solidFill>
                    <a:srgbClr val="000000"/>
                  </a:solidFill>
                </a:rPr>
                <a:t>, </a:t>
              </a:r>
              <a:r>
                <a:rPr lang="en-US" sz="1000"/>
                <a:t>30</a:t>
              </a:r>
              <a:r>
                <a:rPr i="0" lang="en-US" sz="1000" u="none" cap="none" strike="noStrike">
                  <a:solidFill>
                    <a:srgbClr val="000000"/>
                  </a:solidFill>
                </a:rPr>
                <a:t>.1</a:t>
              </a:r>
              <a:r>
                <a:rPr lang="en-US" sz="1000"/>
                <a:t>0</a:t>
              </a:r>
              <a:r>
                <a:rPr i="0" lang="en-US" sz="1000" u="none" cap="none" strike="noStrike">
                  <a:solidFill>
                    <a:srgbClr val="000000"/>
                  </a:solidFill>
                </a:rPr>
                <a:t>.202</a:t>
              </a:r>
              <a:r>
                <a:rPr lang="en-US" sz="1000"/>
                <a:t>4</a:t>
              </a:r>
              <a:endParaRPr i="0" sz="1000" u="none" cap="none" strike="noStrike"/>
            </a:p>
          </p:txBody>
        </p:sp>
      </p:grpSp>
      <p:pic>
        <p:nvPicPr>
          <p:cNvPr descr="Picture 10" id="16" name="Google Shape;1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494030" y="75515"/>
            <a:ext cx="1540621" cy="59211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2392200" y="4927230"/>
            <a:ext cx="4616700" cy="215400"/>
          </a:xfrm>
          <a:prstGeom prst="rect">
            <a:avLst/>
          </a:prstGeom>
          <a:solidFill>
            <a:srgbClr val="A5E0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1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" name="Google Shape;19;p1"/>
          <p:cNvSpPr txBox="1"/>
          <p:nvPr>
            <p:ph idx="1" type="body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" name="Google Shape;20;p1"/>
          <p:cNvSpPr/>
          <p:nvPr/>
        </p:nvSpPr>
        <p:spPr>
          <a:xfrm>
            <a:off x="2437920" y="4949910"/>
            <a:ext cx="4525200" cy="1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000" u="none" cap="none" strike="noStrike">
                <a:solidFill>
                  <a:srgbClr val="000000"/>
                </a:solidFill>
              </a:rPr>
              <a:t>Introduction to </a:t>
            </a:r>
            <a:r>
              <a:rPr lang="en-US" sz="1000"/>
              <a:t>Computing</a:t>
            </a:r>
            <a:r>
              <a:rPr i="0" lang="en-US" sz="1000" u="none" cap="none" strike="noStrike">
                <a:solidFill>
                  <a:srgbClr val="000000"/>
                </a:solidFill>
              </a:rPr>
              <a:t> for the Social Sciences</a:t>
            </a:r>
            <a:endParaRPr i="0" sz="10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-users.cse.umn.edu/~arnold/disasters/Patriot-dharan-skeel-siam.pdf" TargetMode="External"/><Relationship Id="rId4" Type="http://schemas.openxmlformats.org/officeDocument/2006/relationships/hyperlink" Target="https://www.esa.int/Newsroom/Press_Releases/Ariane_501_-_Presentation_of_Inquiry_Board_report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catless.ncl.ac.uk/Risks/13/37#subj4" TargetMode="External"/><Relationship Id="rId4" Type="http://schemas.openxmlformats.org/officeDocument/2006/relationships/image" Target="../media/image18.png"/><Relationship Id="rId5" Type="http://schemas.openxmlformats.org/officeDocument/2006/relationships/hyperlink" Target="https://www.aeaweb.org/articles?id=10.1257/jel.37.2.633" TargetMode="External"/><Relationship Id="rId6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hyperlink" Target="https://aclanthology.org/D17-1169/" TargetMode="External"/><Relationship Id="rId10" Type="http://schemas.openxmlformats.org/officeDocument/2006/relationships/hyperlink" Target="https://aclanthology.org/D17-1169/" TargetMode="External"/><Relationship Id="rId12" Type="http://schemas.openxmlformats.org/officeDocument/2006/relationships/hyperlink" Target="https://aclanthology.org/D17-1169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Relationship Id="rId4" Type="http://schemas.openxmlformats.org/officeDocument/2006/relationships/hyperlink" Target="https://aclanthology.org/W16-2610.pdf" TargetMode="External"/><Relationship Id="rId9" Type="http://schemas.openxmlformats.org/officeDocument/2006/relationships/hyperlink" Target="https://aclanthology.org/D17-1169/" TargetMode="External"/><Relationship Id="rId5" Type="http://schemas.openxmlformats.org/officeDocument/2006/relationships/hyperlink" Target="https://aclanthology.org/W16-2610.pdf" TargetMode="External"/><Relationship Id="rId6" Type="http://schemas.openxmlformats.org/officeDocument/2006/relationships/hyperlink" Target="https://aclanthology.org/W16-2610.pdf" TargetMode="External"/><Relationship Id="rId7" Type="http://schemas.openxmlformats.org/officeDocument/2006/relationships/hyperlink" Target="https://aclanthology.org/W16-2610.pdf" TargetMode="External"/><Relationship Id="rId8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Relationship Id="rId4" Type="http://schemas.openxmlformats.org/officeDocument/2006/relationships/hyperlink" Target="https://emojipedia.org/pinched-fingers/#:~:text=Emoji%20Meaning,%E2%80%9CWhat%20are%20you%20saying%3F%E2%80%9D" TargetMode="External"/><Relationship Id="rId5" Type="http://schemas.openxmlformats.org/officeDocument/2006/relationships/hyperlink" Target="https://osf.io/pafkb/download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emojipedia.org/pinched-fingers/#:~:text=Emoji%20Meaning,%E2%80%9CWhat%20are%20you%20saying%3F%E2%80%9D" TargetMode="External"/><Relationship Id="rId4" Type="http://schemas.openxmlformats.org/officeDocument/2006/relationships/hyperlink" Target="https://osf.io/pafkb/download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forms.gle/kziuZGsMTAVsKtZz7" TargetMode="External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8982000" y="4970160"/>
            <a:ext cx="1605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805680" y="1265490"/>
            <a:ext cx="7422600" cy="1452000"/>
          </a:xfrm>
          <a:prstGeom prst="roundRect">
            <a:avLst>
              <a:gd fmla="val 16667" name="adj"/>
            </a:avLst>
          </a:prstGeom>
          <a:solidFill>
            <a:srgbClr val="A5E0F3"/>
          </a:solidFill>
          <a:ln>
            <a:noFill/>
          </a:ln>
          <a:effectLst>
            <a:outerShdw blurRad="38100" rotWithShape="0" dir="5400000" dist="23040">
              <a:srgbClr val="00000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402840" y="1354860"/>
            <a:ext cx="82281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000000"/>
                </a:solidFill>
              </a:rPr>
              <a:t>Introduction to Comput</a:t>
            </a:r>
            <a:r>
              <a:rPr lang="en-US" sz="3000"/>
              <a:t>ing</a:t>
            </a:r>
            <a:r>
              <a:rPr lang="en-US" sz="3000"/>
              <a:t> </a:t>
            </a:r>
            <a:endParaRPr sz="3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000000"/>
                </a:solidFill>
              </a:rPr>
              <a:t>for the Social Sciences</a:t>
            </a:r>
            <a:endParaRPr i="0" sz="3000" u="none" cap="none" strike="noStrike"/>
          </a:p>
        </p:txBody>
      </p:sp>
      <p:sp>
        <p:nvSpPr>
          <p:cNvPr id="76" name="Google Shape;76;p14"/>
          <p:cNvSpPr/>
          <p:nvPr/>
        </p:nvSpPr>
        <p:spPr>
          <a:xfrm>
            <a:off x="448560" y="2076000"/>
            <a:ext cx="8136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500" u="none" cap="none" strike="noStrike">
                <a:solidFill>
                  <a:srgbClr val="000000"/>
                </a:solidFill>
              </a:rPr>
              <a:t>Session </a:t>
            </a:r>
            <a:r>
              <a:rPr lang="en-US" sz="2500"/>
              <a:t>2</a:t>
            </a:r>
            <a:r>
              <a:rPr i="0" lang="en-US" sz="2500" u="none" cap="none" strike="noStrike">
                <a:solidFill>
                  <a:srgbClr val="000000"/>
                </a:solidFill>
              </a:rPr>
              <a:t> - In</a:t>
            </a:r>
            <a:r>
              <a:rPr lang="en-US" sz="2500"/>
              <a:t>formation Coding</a:t>
            </a:r>
            <a:endParaRPr i="0" sz="250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448560" y="2840760"/>
            <a:ext cx="8136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000000"/>
                </a:solidFill>
              </a:rPr>
              <a:t>David Garcia</a:t>
            </a:r>
            <a:endParaRPr i="0" sz="300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448560" y="3485700"/>
            <a:ext cx="8136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500" u="none" cap="none" strike="noStrike">
                <a:solidFill>
                  <a:srgbClr val="000000"/>
                </a:solidFill>
              </a:rPr>
              <a:t>Winter Semester 202</a:t>
            </a:r>
            <a:r>
              <a:rPr lang="en-US" sz="2500"/>
              <a:t>4</a:t>
            </a:r>
            <a:r>
              <a:rPr i="0" lang="en-US" sz="2500" u="none" cap="none" strike="noStrike">
                <a:solidFill>
                  <a:srgbClr val="000000"/>
                </a:solidFill>
              </a:rPr>
              <a:t>-2</a:t>
            </a:r>
            <a:r>
              <a:rPr lang="en-US" sz="2500"/>
              <a:t>5</a:t>
            </a:r>
            <a:endParaRPr i="0" sz="25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/>
          <p:nvPr/>
        </p:nvSpPr>
        <p:spPr>
          <a:xfrm>
            <a:off x="1" y="315686"/>
            <a:ext cx="35982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85" name="Google Shape;285;p23"/>
          <p:cNvSpPr txBox="1"/>
          <p:nvPr/>
        </p:nvSpPr>
        <p:spPr>
          <a:xfrm>
            <a:off x="336375" y="1334700"/>
            <a:ext cx="45918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Smallest physical information unit is 1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bit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 sz="1800"/>
              <a:t>no/yes is represented as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0/1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memory: a capacitor or a capacitor and several transistors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hard disk: magnetization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 </a:t>
            </a:r>
            <a:endParaRPr sz="1800"/>
          </a:p>
          <a:p>
            <a:pPr indent="-2984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Smallest logical unit is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1 byte: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8 bit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processors can usually only address entire bytes, i.e. </a:t>
            </a:r>
            <a:r>
              <a:rPr lang="en-US" sz="1800"/>
              <a:t>information in chunks of 8 bits</a:t>
            </a:r>
            <a:endParaRPr sz="1800"/>
          </a:p>
        </p:txBody>
      </p:sp>
      <p:sp>
        <p:nvSpPr>
          <p:cNvPr id="286" name="Google Shape;286;p23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Storing information</a:t>
            </a:r>
            <a:endParaRPr sz="4400"/>
          </a:p>
        </p:txBody>
      </p:sp>
      <p:pic>
        <p:nvPicPr>
          <p:cNvPr id="287" name="Google Shape;2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275" y="1315737"/>
            <a:ext cx="3662577" cy="27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"/>
          <p:cNvSpPr txBox="1"/>
          <p:nvPr/>
        </p:nvSpPr>
        <p:spPr>
          <a:xfrm>
            <a:off x="272142" y="1181489"/>
            <a:ext cx="8523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Value of digit depends on its position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Composed of a finite number of numeric symbols (a.k.a. alphabet)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Each position represents a specific value </a:t>
            </a:r>
            <a:r>
              <a:rPr b="1" lang="en-US" sz="1800">
                <a:solidFill>
                  <a:schemeClr val="dk1"/>
                </a:solidFill>
              </a:rPr>
              <a:t>base</a:t>
            </a:r>
            <a:r>
              <a:rPr b="1" baseline="30000" lang="en-US" sz="1800">
                <a:solidFill>
                  <a:schemeClr val="dk1"/>
                </a:solidFill>
              </a:rPr>
              <a:t>k</a:t>
            </a:r>
            <a:r>
              <a:rPr lang="en-US" sz="1800">
                <a:solidFill>
                  <a:schemeClr val="dk1"/>
                </a:solidFill>
              </a:rPr>
              <a:t> (base</a:t>
            </a:r>
            <a:r>
              <a:rPr baseline="30000" lang="en-US" sz="1800">
                <a:solidFill>
                  <a:schemeClr val="dk1"/>
                </a:solidFill>
              </a:rPr>
              <a:t>3</a:t>
            </a:r>
            <a:r>
              <a:rPr lang="en-US" sz="1800">
                <a:solidFill>
                  <a:schemeClr val="dk1"/>
                </a:solidFill>
              </a:rPr>
              <a:t> base</a:t>
            </a:r>
            <a:r>
              <a:rPr baseline="30000" lang="en-US" sz="1800">
                <a:solidFill>
                  <a:schemeClr val="dk1"/>
                </a:solidFill>
              </a:rPr>
              <a:t>2</a:t>
            </a:r>
            <a:r>
              <a:rPr lang="en-US" sz="1800">
                <a:solidFill>
                  <a:schemeClr val="dk1"/>
                </a:solidFill>
              </a:rPr>
              <a:t> base</a:t>
            </a:r>
            <a:r>
              <a:rPr baseline="30000" lang="en-US" sz="1800">
                <a:solidFill>
                  <a:schemeClr val="dk1"/>
                </a:solidFill>
              </a:rPr>
              <a:t>1</a:t>
            </a:r>
            <a:r>
              <a:rPr lang="en-US" sz="1800">
                <a:solidFill>
                  <a:schemeClr val="dk1"/>
                </a:solidFill>
              </a:rPr>
              <a:t> base</a:t>
            </a:r>
            <a:r>
              <a:rPr baseline="30000" lang="en-US" sz="1800">
                <a:solidFill>
                  <a:schemeClr val="dk1"/>
                </a:solidFill>
              </a:rPr>
              <a:t>0</a:t>
            </a:r>
            <a:r>
              <a:rPr lang="en-US" sz="1800">
                <a:solidFill>
                  <a:schemeClr val="dk1"/>
                </a:solidFill>
              </a:rPr>
              <a:t> )</a:t>
            </a:r>
            <a:endParaRPr sz="1800"/>
          </a:p>
        </p:txBody>
      </p:sp>
      <p:sp>
        <p:nvSpPr>
          <p:cNvPr id="294" name="Google Shape;294;p24"/>
          <p:cNvSpPr txBox="1"/>
          <p:nvPr/>
        </p:nvSpPr>
        <p:spPr>
          <a:xfrm>
            <a:off x="4500595" y="5815846"/>
            <a:ext cx="453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https://en.wikipedia.org/wiki/Roman_numerals</a:t>
            </a:r>
            <a:endParaRPr/>
          </a:p>
        </p:txBody>
      </p:sp>
      <p:sp>
        <p:nvSpPr>
          <p:cNvPr id="295" name="Google Shape;295;p24"/>
          <p:cNvSpPr/>
          <p:nvPr/>
        </p:nvSpPr>
        <p:spPr>
          <a:xfrm>
            <a:off x="0" y="315675"/>
            <a:ext cx="41472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96" name="Google Shape;296;p24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Positional number systems</a:t>
            </a:r>
            <a:endParaRPr sz="4400"/>
          </a:p>
        </p:txBody>
      </p:sp>
      <p:pic>
        <p:nvPicPr>
          <p:cNvPr id="297" name="Google Shape;2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1525" y="2306700"/>
            <a:ext cx="1811200" cy="23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4"/>
          <p:cNvSpPr txBox="1"/>
          <p:nvPr/>
        </p:nvSpPr>
        <p:spPr>
          <a:xfrm>
            <a:off x="6292500" y="4622850"/>
            <a:ext cx="310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https://en.wikipedia.org/wiki/Maya_numerals</a:t>
            </a:r>
            <a:endParaRPr sz="1100"/>
          </a:p>
        </p:txBody>
      </p:sp>
      <p:sp>
        <p:nvSpPr>
          <p:cNvPr id="299" name="Google Shape;299;p24"/>
          <p:cNvSpPr txBox="1"/>
          <p:nvPr/>
        </p:nvSpPr>
        <p:spPr>
          <a:xfrm>
            <a:off x="197500" y="2194175"/>
            <a:ext cx="6561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Examples: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Decimal number system: 	</a:t>
            </a:r>
            <a:endParaRPr sz="1800">
              <a:solidFill>
                <a:schemeClr val="dk1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In 12, digit 1 has value 10</a:t>
            </a:r>
            <a:endParaRPr sz="1800">
              <a:solidFill>
                <a:schemeClr val="dk1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in 1200 digit 1 has value 1000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Unary number system: to represent number N, an arbitrary symbol representing 1 is repeated N times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Positional number systems require a symbol for zero. 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e.g the Maya number system is a base-20 positional number system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/>
          <p:nvPr/>
        </p:nvSpPr>
        <p:spPr>
          <a:xfrm>
            <a:off x="0" y="315675"/>
            <a:ext cx="6005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06" name="Google Shape;306;p25"/>
          <p:cNvSpPr txBox="1"/>
          <p:nvPr/>
        </p:nvSpPr>
        <p:spPr>
          <a:xfrm>
            <a:off x="372292" y="1029489"/>
            <a:ext cx="83994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Base  is also often referred to as radix</a:t>
            </a:r>
            <a:endParaRPr sz="1800"/>
          </a:p>
          <a:p>
            <a: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base 10: decimal notation (0 – 9)</a:t>
            </a:r>
            <a:endParaRPr sz="1800"/>
          </a:p>
          <a:p>
            <a: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base 2: binary notation (0, 1)</a:t>
            </a:r>
            <a:endParaRPr sz="1800"/>
          </a:p>
          <a:p>
            <a: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base 8: octal notation (0 – 7)</a:t>
            </a:r>
            <a:endParaRPr sz="1800"/>
          </a:p>
          <a:p>
            <a: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base 16: hexadecimal notation (0 – 9, A – F)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2984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Notation convention is to indicate the base, if not clearly known, as subscript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7</a:t>
            </a:r>
            <a:r>
              <a:rPr baseline="-25000" i="0" lang="en-US" sz="1800" u="none" cap="none" strike="noStrike">
                <a:solidFill>
                  <a:srgbClr val="000000"/>
                </a:solidFill>
              </a:rPr>
              <a:t>10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= 7</a:t>
            </a:r>
            <a:r>
              <a:rPr baseline="-25000" i="0" lang="en-US" sz="1800" u="none" cap="none" strike="noStrike">
                <a:solidFill>
                  <a:srgbClr val="000000"/>
                </a:solidFill>
              </a:rPr>
              <a:t>8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= 111</a:t>
            </a:r>
            <a:r>
              <a:rPr baseline="-25000" i="0" lang="en-US" sz="1800" u="none" cap="none" strike="noStrike">
                <a:solidFill>
                  <a:srgbClr val="000000"/>
                </a:solidFill>
              </a:rPr>
              <a:t>2</a:t>
            </a:r>
            <a:endParaRPr baseline="-25000" i="0" sz="1800" u="none" cap="none" strike="noStrike">
              <a:solidFill>
                <a:srgbClr val="000000"/>
              </a:solidFill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9</a:t>
            </a:r>
            <a:r>
              <a:rPr baseline="-25000" i="0" lang="en-US" sz="1800" u="none" cap="none" strike="noStrike">
                <a:solidFill>
                  <a:srgbClr val="000000"/>
                </a:solidFill>
              </a:rPr>
              <a:t>10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= 11</a:t>
            </a:r>
            <a:r>
              <a:rPr baseline="-25000" i="0" lang="en-US" sz="1800" u="none" cap="none" strike="noStrike">
                <a:solidFill>
                  <a:srgbClr val="000000"/>
                </a:solidFill>
              </a:rPr>
              <a:t>8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= 1001</a:t>
            </a:r>
            <a:r>
              <a:rPr baseline="-25000" i="0" lang="en-US" sz="1800" u="none" cap="none" strike="noStrike">
                <a:solidFill>
                  <a:srgbClr val="000000"/>
                </a:solidFill>
              </a:rPr>
              <a:t>2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14</a:t>
            </a:r>
            <a:r>
              <a:rPr baseline="-25000" i="0" lang="en-US" sz="1800" u="none" cap="none" strike="noStrike">
                <a:solidFill>
                  <a:srgbClr val="000000"/>
                </a:solidFill>
              </a:rPr>
              <a:t>10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= 16</a:t>
            </a:r>
            <a:r>
              <a:rPr baseline="-25000" i="0" lang="en-US" sz="1800" u="none" cap="none" strike="noStrike">
                <a:solidFill>
                  <a:srgbClr val="000000"/>
                </a:solidFill>
              </a:rPr>
              <a:t>8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= 1110</a:t>
            </a:r>
            <a:r>
              <a:rPr baseline="-25000" i="0" lang="en-US" sz="1800" u="none" cap="none" strike="noStrike">
                <a:solidFill>
                  <a:srgbClr val="000000"/>
                </a:solidFill>
              </a:rPr>
              <a:t>2</a:t>
            </a:r>
            <a:endParaRPr sz="1800"/>
          </a:p>
        </p:txBody>
      </p:sp>
      <p:sp>
        <p:nvSpPr>
          <p:cNvPr id="307" name="Google Shape;307;p25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base of a positional number system</a:t>
            </a:r>
            <a:endParaRPr sz="4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/>
          <p:nvPr/>
        </p:nvSpPr>
        <p:spPr>
          <a:xfrm>
            <a:off x="-5" y="315675"/>
            <a:ext cx="67617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372292" y="1029489"/>
            <a:ext cx="8399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BFBFBF"/>
                </a:solidFill>
              </a:rPr>
              <a:t>Information Coding</a:t>
            </a:r>
            <a:endParaRPr>
              <a:solidFill>
                <a:srgbClr val="BFBFBF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sz="2000"/>
              <a:t>Conversion Between Number Coding Systems</a:t>
            </a:r>
            <a:endParaRPr sz="2000"/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BFBFBF"/>
              </a:buClr>
              <a:buSzPts val="2000"/>
              <a:buAutoNum type="arabicPeriod"/>
            </a:pPr>
            <a:r>
              <a:rPr lang="en-US" sz="2000">
                <a:solidFill>
                  <a:srgbClr val="BFBFBF"/>
                </a:solidFill>
              </a:rPr>
              <a:t>Character Coding</a:t>
            </a:r>
            <a:endParaRPr sz="2000">
              <a:solidFill>
                <a:srgbClr val="BFBFBF"/>
              </a:solidFill>
            </a:endParaRPr>
          </a:p>
        </p:txBody>
      </p:sp>
      <p:sp>
        <p:nvSpPr>
          <p:cNvPr id="315" name="Google Shape;315;p26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Conversion Between Number Coding Systems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 txBox="1"/>
          <p:nvPr/>
        </p:nvSpPr>
        <p:spPr>
          <a:xfrm>
            <a:off x="372292" y="1538861"/>
            <a:ext cx="839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Which is greater: 47</a:t>
            </a:r>
            <a:r>
              <a:rPr baseline="-25000" i="0" lang="en-US" sz="1800" u="none" cap="none" strike="noStrike">
                <a:solidFill>
                  <a:srgbClr val="000000"/>
                </a:solidFill>
              </a:rPr>
              <a:t>8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or 43</a:t>
            </a:r>
            <a:r>
              <a:rPr baseline="-25000" i="0" lang="en-US" sz="1800" u="none" cap="none" strike="noStrike">
                <a:solidFill>
                  <a:srgbClr val="000000"/>
                </a:solidFill>
              </a:rPr>
              <a:t>10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?</a:t>
            </a:r>
            <a:endParaRPr sz="1800"/>
          </a:p>
        </p:txBody>
      </p:sp>
      <p:sp>
        <p:nvSpPr>
          <p:cNvPr id="322" name="Google Shape;322;p27"/>
          <p:cNvSpPr/>
          <p:nvPr/>
        </p:nvSpPr>
        <p:spPr>
          <a:xfrm>
            <a:off x="0" y="315686"/>
            <a:ext cx="6104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23" name="Google Shape;323;p27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Conversions Between Number Systems</a:t>
            </a:r>
            <a:endParaRPr sz="4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372292" y="1538861"/>
            <a:ext cx="8399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Which is greater: 47</a:t>
            </a:r>
            <a:r>
              <a:rPr baseline="-25000" i="0" lang="en-US" sz="1800" u="none" cap="none" strike="noStrike">
                <a:solidFill>
                  <a:srgbClr val="000000"/>
                </a:solidFill>
              </a:rPr>
              <a:t>8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or 43</a:t>
            </a:r>
            <a:r>
              <a:rPr baseline="-25000" i="0" lang="en-US" sz="1800" u="none" cap="none" strike="noStrike">
                <a:solidFill>
                  <a:srgbClr val="000000"/>
                </a:solidFill>
              </a:rPr>
              <a:t>10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?</a:t>
            </a:r>
            <a:endParaRPr sz="1800"/>
          </a:p>
          <a:p>
            <a:pPr indent="-107950" lvl="0" marL="2222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Convert from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octal to decimal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notation</a:t>
            </a:r>
            <a:endParaRPr sz="1800"/>
          </a:p>
        </p:txBody>
      </p:sp>
      <p:sp>
        <p:nvSpPr>
          <p:cNvPr id="330" name="Google Shape;330;p28"/>
          <p:cNvSpPr/>
          <p:nvPr/>
        </p:nvSpPr>
        <p:spPr>
          <a:xfrm>
            <a:off x="0" y="315686"/>
            <a:ext cx="6104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31" name="Google Shape;331;p28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Conversions Between Number Systems</a:t>
            </a:r>
            <a:endParaRPr sz="4400"/>
          </a:p>
        </p:txBody>
      </p:sp>
      <p:sp>
        <p:nvSpPr>
          <p:cNvPr id="332" name="Google Shape;332;p28"/>
          <p:cNvSpPr/>
          <p:nvPr/>
        </p:nvSpPr>
        <p:spPr>
          <a:xfrm flipH="1" rot="10800000">
            <a:off x="1075267" y="3103869"/>
            <a:ext cx="4080942" cy="44242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221" y="0"/>
                </a:lnTo>
                <a:cubicBezTo>
                  <a:pt x="21430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8"/>
          <p:cNvSpPr txBox="1"/>
          <p:nvPr/>
        </p:nvSpPr>
        <p:spPr>
          <a:xfrm>
            <a:off x="1120989" y="3103866"/>
            <a:ext cx="398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47</a:t>
            </a:r>
            <a:r>
              <a:rPr b="0" baseline="-2500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b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7</a:t>
            </a: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>
                <a:solidFill>
                  <a:schemeClr val="dk1"/>
                </a:solidFill>
              </a:rPr>
              <a:t>× </a:t>
            </a:r>
            <a:r>
              <a:rPr b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b="0" baseline="3000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0</a:t>
            </a:r>
            <a:r>
              <a:rPr b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+ 4</a:t>
            </a:r>
            <a:r>
              <a:rPr lang="en-U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>
                <a:solidFill>
                  <a:schemeClr val="dk1"/>
                </a:solidFill>
              </a:rPr>
              <a:t>× </a:t>
            </a:r>
            <a:r>
              <a:rPr b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b="0" baseline="3000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 </a:t>
            </a:r>
            <a:r>
              <a:rPr b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 39</a:t>
            </a:r>
            <a:r>
              <a:rPr b="0" baseline="-2500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10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/>
          <p:nvPr/>
        </p:nvSpPr>
        <p:spPr>
          <a:xfrm>
            <a:off x="372292" y="1538861"/>
            <a:ext cx="8399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Which is greater: 47</a:t>
            </a:r>
            <a:r>
              <a:rPr baseline="-25000" i="0" lang="en-US" sz="1800" u="none" cap="none" strike="noStrike">
                <a:solidFill>
                  <a:srgbClr val="000000"/>
                </a:solidFill>
              </a:rPr>
              <a:t>8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or 43</a:t>
            </a:r>
            <a:r>
              <a:rPr baseline="-25000" i="0" lang="en-US" sz="1800" u="none" cap="none" strike="noStrike">
                <a:solidFill>
                  <a:srgbClr val="000000"/>
                </a:solidFill>
              </a:rPr>
              <a:t>10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?</a:t>
            </a:r>
            <a:endParaRPr sz="1800"/>
          </a:p>
          <a:p>
            <a:pPr indent="-107950" lvl="0" marL="2222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Convert from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decimal to octal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notation</a:t>
            </a:r>
            <a:endParaRPr sz="1800"/>
          </a:p>
        </p:txBody>
      </p:sp>
      <p:sp>
        <p:nvSpPr>
          <p:cNvPr id="340" name="Google Shape;340;p29"/>
          <p:cNvSpPr/>
          <p:nvPr/>
        </p:nvSpPr>
        <p:spPr>
          <a:xfrm flipH="1" rot="10800000">
            <a:off x="1075267" y="3103869"/>
            <a:ext cx="4080942" cy="44242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221" y="0"/>
                </a:lnTo>
                <a:cubicBezTo>
                  <a:pt x="21430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9"/>
          <p:cNvSpPr txBox="1"/>
          <p:nvPr/>
        </p:nvSpPr>
        <p:spPr>
          <a:xfrm>
            <a:off x="1120989" y="3103866"/>
            <a:ext cx="398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43</a:t>
            </a:r>
            <a:r>
              <a:rPr b="0" baseline="-2500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10</a:t>
            </a:r>
            <a:r>
              <a:rPr b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3</a:t>
            </a:r>
            <a:r>
              <a:rPr lang="en-U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>
                <a:solidFill>
                  <a:schemeClr val="dk1"/>
                </a:solidFill>
              </a:rPr>
              <a:t>× </a:t>
            </a:r>
            <a:r>
              <a:rPr b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b="0" baseline="3000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0</a:t>
            </a:r>
            <a:r>
              <a:rPr b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+ 5</a:t>
            </a:r>
            <a:r>
              <a:rPr lang="en-U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>
                <a:solidFill>
                  <a:schemeClr val="dk1"/>
                </a:solidFill>
              </a:rPr>
              <a:t>× </a:t>
            </a:r>
            <a:r>
              <a:rPr b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b="0" baseline="3000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 </a:t>
            </a:r>
            <a:r>
              <a:rPr b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 53</a:t>
            </a:r>
            <a:r>
              <a:rPr b="0" baseline="-2500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endParaRPr/>
          </a:p>
        </p:txBody>
      </p:sp>
      <p:sp>
        <p:nvSpPr>
          <p:cNvPr id="342" name="Google Shape;342;p29"/>
          <p:cNvSpPr/>
          <p:nvPr/>
        </p:nvSpPr>
        <p:spPr>
          <a:xfrm>
            <a:off x="0" y="315686"/>
            <a:ext cx="6104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Conversions Between Number Systems</a:t>
            </a:r>
            <a:endParaRPr sz="4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"/>
          <p:cNvSpPr/>
          <p:nvPr/>
        </p:nvSpPr>
        <p:spPr>
          <a:xfrm>
            <a:off x="0" y="315686"/>
            <a:ext cx="20319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50" name="Google Shape;350;p30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Examples</a:t>
            </a:r>
            <a:endParaRPr sz="4400"/>
          </a:p>
        </p:txBody>
      </p:sp>
      <p:sp>
        <p:nvSpPr>
          <p:cNvPr id="351" name="Google Shape;351;p30"/>
          <p:cNvSpPr/>
          <p:nvPr/>
        </p:nvSpPr>
        <p:spPr>
          <a:xfrm flipH="1" rot="10800000">
            <a:off x="272141" y="1159950"/>
            <a:ext cx="5019516" cy="87204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302" y="0"/>
                </a:lnTo>
                <a:cubicBezTo>
                  <a:pt x="21467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0"/>
          <p:cNvSpPr txBox="1"/>
          <p:nvPr/>
        </p:nvSpPr>
        <p:spPr>
          <a:xfrm>
            <a:off x="317862" y="1159932"/>
            <a:ext cx="4928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i="0" lang="en-US" sz="1600" u="none" cap="none" strike="noStrike">
                <a:solidFill>
                  <a:srgbClr val="59C7EB"/>
                </a:solidFill>
              </a:rPr>
              <a:t>Decimal notation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5648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10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8</a:t>
            </a:r>
            <a:r>
              <a:rPr lang="en-U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>
                <a:solidFill>
                  <a:schemeClr val="dk1"/>
                </a:solidFill>
              </a:rPr>
              <a:t>×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10</a:t>
            </a:r>
            <a:r>
              <a:rPr b="0" baseline="3000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0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+ 4</a:t>
            </a:r>
            <a:r>
              <a:rPr i="1" lang="en-U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i="1" lang="en-US">
                <a:solidFill>
                  <a:schemeClr val="dk1"/>
                </a:solidFill>
              </a:rPr>
              <a:t>×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10</a:t>
            </a:r>
            <a:r>
              <a:rPr b="0" baseline="3000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+ 6</a:t>
            </a:r>
            <a:r>
              <a:rPr lang="en-U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>
                <a:solidFill>
                  <a:schemeClr val="dk1"/>
                </a:solidFill>
              </a:rPr>
              <a:t>×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10</a:t>
            </a:r>
            <a:r>
              <a:rPr b="0" baseline="3000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+ 5</a:t>
            </a:r>
            <a:r>
              <a:rPr lang="en-U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>
                <a:solidFill>
                  <a:schemeClr val="dk1"/>
                </a:solidFill>
              </a:rPr>
              <a:t>×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10</a:t>
            </a:r>
            <a:r>
              <a:rPr b="0" baseline="3000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endParaRPr/>
          </a:p>
        </p:txBody>
      </p:sp>
      <p:sp>
        <p:nvSpPr>
          <p:cNvPr id="353" name="Google Shape;353;p30"/>
          <p:cNvSpPr/>
          <p:nvPr/>
        </p:nvSpPr>
        <p:spPr>
          <a:xfrm flipH="1" rot="10800000">
            <a:off x="272140" y="2299315"/>
            <a:ext cx="5273532" cy="87204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317" y="0"/>
                </a:lnTo>
                <a:cubicBezTo>
                  <a:pt x="2147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0"/>
          <p:cNvSpPr txBox="1"/>
          <p:nvPr/>
        </p:nvSpPr>
        <p:spPr>
          <a:xfrm>
            <a:off x="317861" y="2299300"/>
            <a:ext cx="5182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i="0" lang="en-US" sz="1600" u="none" cap="none" strike="noStrike">
                <a:solidFill>
                  <a:srgbClr val="59C7EB"/>
                </a:solidFill>
              </a:rPr>
              <a:t>Octal to decimal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1346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6</a:t>
            </a:r>
            <a:r>
              <a:rPr lang="en-U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>
                <a:solidFill>
                  <a:schemeClr val="dk1"/>
                </a:solidFill>
              </a:rPr>
              <a:t>×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b="0" baseline="3000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0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+ 4</a:t>
            </a:r>
            <a:r>
              <a:rPr lang="en-U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>
                <a:solidFill>
                  <a:schemeClr val="dk1"/>
                </a:solidFill>
              </a:rPr>
              <a:t>×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b="0" baseline="3000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+ 3</a:t>
            </a:r>
            <a:r>
              <a:rPr lang="en-U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>
                <a:solidFill>
                  <a:schemeClr val="dk1"/>
                </a:solidFill>
              </a:rPr>
              <a:t>×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b="0" baseline="3000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+ 1</a:t>
            </a:r>
            <a:r>
              <a:rPr lang="en-U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>
                <a:solidFill>
                  <a:schemeClr val="dk1"/>
                </a:solidFill>
              </a:rPr>
              <a:t>×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b="0" baseline="3000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742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10</a:t>
            </a:r>
            <a:endParaRPr/>
          </a:p>
        </p:txBody>
      </p:sp>
      <p:sp>
        <p:nvSpPr>
          <p:cNvPr id="355" name="Google Shape;355;p30"/>
          <p:cNvSpPr/>
          <p:nvPr/>
        </p:nvSpPr>
        <p:spPr>
          <a:xfrm flipH="1" rot="10800000">
            <a:off x="272140" y="3438684"/>
            <a:ext cx="5544450" cy="87204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331" y="0"/>
                </a:lnTo>
                <a:cubicBezTo>
                  <a:pt x="21479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0"/>
          <p:cNvSpPr txBox="1"/>
          <p:nvPr/>
        </p:nvSpPr>
        <p:spPr>
          <a:xfrm>
            <a:off x="317861" y="3438669"/>
            <a:ext cx="5453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i="0" lang="en-US" sz="1600" u="none" cap="none" strike="noStrike">
                <a:solidFill>
                  <a:srgbClr val="59C7EB"/>
                </a:solidFill>
              </a:rPr>
              <a:t>Hexadecimal to decimal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CB6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16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6</a:t>
            </a:r>
            <a:r>
              <a:rPr lang="en-U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>
                <a:solidFill>
                  <a:schemeClr val="dk1"/>
                </a:solidFill>
              </a:rPr>
              <a:t>×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16</a:t>
            </a:r>
            <a:r>
              <a:rPr b="0" baseline="3000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0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+ 11</a:t>
            </a:r>
            <a:r>
              <a:rPr lang="en-U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>
                <a:solidFill>
                  <a:schemeClr val="dk1"/>
                </a:solidFill>
              </a:rPr>
              <a:t>×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16</a:t>
            </a:r>
            <a:r>
              <a:rPr b="0" baseline="3000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+ 12</a:t>
            </a:r>
            <a:r>
              <a:rPr lang="en-U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>
                <a:solidFill>
                  <a:schemeClr val="dk1"/>
                </a:solidFill>
              </a:rPr>
              <a:t>×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16</a:t>
            </a:r>
            <a:r>
              <a:rPr b="0" baseline="3000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= 3 254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10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/>
          <p:nvPr/>
        </p:nvSpPr>
        <p:spPr>
          <a:xfrm flipH="1" rot="10800000">
            <a:off x="1622825" y="2322374"/>
            <a:ext cx="6887052" cy="148332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221" y="0"/>
                </a:lnTo>
                <a:cubicBezTo>
                  <a:pt x="21430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1"/>
          <p:cNvSpPr txBox="1"/>
          <p:nvPr/>
        </p:nvSpPr>
        <p:spPr>
          <a:xfrm>
            <a:off x="372292" y="1000286"/>
            <a:ext cx="8399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Conversion of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octal to binary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notation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every digit 0 – 7 can be represented exactly by 3 binary digits</a:t>
            </a:r>
            <a:endParaRPr sz="1800"/>
          </a:p>
          <a:p>
            <a:pPr indent="-3111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allows for elegant and fast conversion digit by digit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using blocks of 3 binary digits</a:t>
            </a:r>
            <a:endParaRPr sz="1800"/>
          </a:p>
        </p:txBody>
      </p:sp>
      <p:sp>
        <p:nvSpPr>
          <p:cNvPr id="364" name="Google Shape;364;p31"/>
          <p:cNvSpPr/>
          <p:nvPr/>
        </p:nvSpPr>
        <p:spPr>
          <a:xfrm>
            <a:off x="0" y="315686"/>
            <a:ext cx="6104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65" name="Google Shape;365;p31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Conversions Between Number Systems</a:t>
            </a:r>
            <a:endParaRPr sz="4400"/>
          </a:p>
        </p:txBody>
      </p:sp>
      <p:sp>
        <p:nvSpPr>
          <p:cNvPr id="366" name="Google Shape;366;p31"/>
          <p:cNvSpPr txBox="1"/>
          <p:nvPr/>
        </p:nvSpPr>
        <p:spPr>
          <a:xfrm>
            <a:off x="1758314" y="2430066"/>
            <a:ext cx="7641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400"/>
              <a:buFont typeface="Century Schoolbook"/>
              <a:buNone/>
            </a:pPr>
            <a:r>
              <a:rPr b="1" i="0" lang="en-US" sz="1400" u="none" cap="none" strike="noStrike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Examples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47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39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</a:t>
            </a: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?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endParaRPr b="0" baseline="-2500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/>
          <p:nvPr/>
        </p:nvSpPr>
        <p:spPr>
          <a:xfrm>
            <a:off x="372292" y="1000286"/>
            <a:ext cx="8399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Conversion of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octal to binary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notation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every digit 0 – 7 can be represented exactly by 3 binary digits</a:t>
            </a:r>
            <a:endParaRPr sz="1800"/>
          </a:p>
          <a:p>
            <a:pPr indent="-3111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allows for elegant and fast conversion digit by digit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using blocks of 3 binary digits</a:t>
            </a:r>
            <a:endParaRPr sz="1800"/>
          </a:p>
        </p:txBody>
      </p:sp>
      <p:sp>
        <p:nvSpPr>
          <p:cNvPr id="373" name="Google Shape;373;p32"/>
          <p:cNvSpPr/>
          <p:nvPr/>
        </p:nvSpPr>
        <p:spPr>
          <a:xfrm flipH="1" rot="10800000">
            <a:off x="1622825" y="2322374"/>
            <a:ext cx="6887052" cy="148332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221" y="0"/>
                </a:lnTo>
                <a:cubicBezTo>
                  <a:pt x="21430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2"/>
          <p:cNvSpPr/>
          <p:nvPr/>
        </p:nvSpPr>
        <p:spPr>
          <a:xfrm>
            <a:off x="0" y="315686"/>
            <a:ext cx="6104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75" name="Google Shape;375;p32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Conversions Between Number Systems</a:t>
            </a:r>
            <a:endParaRPr sz="4400"/>
          </a:p>
        </p:txBody>
      </p:sp>
      <p:sp>
        <p:nvSpPr>
          <p:cNvPr id="376" name="Google Shape;376;p32"/>
          <p:cNvSpPr txBox="1"/>
          <p:nvPr/>
        </p:nvSpPr>
        <p:spPr>
          <a:xfrm>
            <a:off x="1758314" y="2430066"/>
            <a:ext cx="7641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400"/>
              <a:buFont typeface="Century Schoolbook"/>
              <a:buNone/>
            </a:pPr>
            <a:r>
              <a:rPr b="1" i="0" lang="en-US" sz="1400" u="none" cap="none" strike="noStrike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Examples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47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39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1</a:t>
            </a:r>
            <a:r>
              <a:rPr lang="en-U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>
                <a:solidFill>
                  <a:schemeClr val="dk1"/>
                </a:solidFill>
              </a:rPr>
              <a:t>×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r>
              <a:rPr b="0" baseline="30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+ 1</a:t>
            </a:r>
            <a:r>
              <a:rPr lang="en-U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>
                <a:solidFill>
                  <a:schemeClr val="dk1"/>
                </a:solidFill>
              </a:rPr>
              <a:t>×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r>
              <a:rPr b="0" baseline="30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+ </a:t>
            </a: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1</a:t>
            </a:r>
            <a:r>
              <a:rPr lang="en-U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>
                <a:solidFill>
                  <a:schemeClr val="dk1"/>
                </a:solidFill>
              </a:rPr>
              <a:t>×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r>
              <a:rPr b="0" baseline="30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+ 0</a:t>
            </a:r>
            <a:r>
              <a:rPr lang="en-U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>
                <a:solidFill>
                  <a:schemeClr val="dk1"/>
                </a:solidFill>
              </a:rPr>
              <a:t>×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r>
              <a:rPr b="0" baseline="30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+ 0</a:t>
            </a:r>
            <a:r>
              <a:rPr lang="en-U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>
                <a:solidFill>
                  <a:schemeClr val="dk1"/>
                </a:solidFill>
              </a:rPr>
              <a:t>×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r>
              <a:rPr b="0" baseline="30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4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+ 1</a:t>
            </a:r>
            <a:r>
              <a:rPr lang="en-US" sz="1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>
                <a:solidFill>
                  <a:schemeClr val="dk1"/>
                </a:solidFill>
              </a:rPr>
              <a:t>×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r>
              <a:rPr b="0" baseline="30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b="0" baseline="30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 100 111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endParaRPr b="0" baseline="-2500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0" y="236790"/>
            <a:ext cx="2796000" cy="4317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7674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272160" y="236790"/>
            <a:ext cx="7956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Course Outline</a:t>
            </a:r>
            <a:endParaRPr i="0" sz="2400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372245" y="1229400"/>
            <a:ext cx="3947700" cy="4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45700" spcFirstLastPara="1" rIns="45700" wrap="square" tIns="45000">
            <a:noAutofit/>
          </a:bodyPr>
          <a:lstStyle/>
          <a:p>
            <a:pPr indent="-28440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chemeClr val="dk2"/>
                </a:solidFill>
              </a:rPr>
              <a:t>Session 1: Introduction</a:t>
            </a:r>
            <a:endParaRPr i="0" sz="1600" u="none" cap="none" strike="noStrike">
              <a:solidFill>
                <a:schemeClr val="dk2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000000"/>
                </a:solidFill>
              </a:rPr>
              <a:t>Session 2: Information Coding </a:t>
            </a:r>
            <a:endParaRPr i="0" sz="1600" u="none" cap="none" strike="noStrike"/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chemeClr val="dk2"/>
                </a:solidFill>
              </a:rPr>
              <a:t>Session 3: Data Structures</a:t>
            </a:r>
            <a:endParaRPr i="0" sz="1600" u="none" cap="none" strike="noStrike">
              <a:solidFill>
                <a:schemeClr val="dk2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chemeClr val="dk2"/>
                </a:solidFill>
              </a:rPr>
              <a:t>Session 4: Programming</a:t>
            </a:r>
            <a:endParaRPr i="0" sz="1600" u="none" cap="none" strike="noStrike">
              <a:solidFill>
                <a:schemeClr val="dk2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chemeClr val="dk2"/>
                </a:solidFill>
              </a:rPr>
              <a:t>Session 5: Algorithms</a:t>
            </a:r>
            <a:endParaRPr i="0" sz="1600" u="none" cap="none" strike="noStrike">
              <a:solidFill>
                <a:schemeClr val="dk2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chemeClr val="dk2"/>
                </a:solidFill>
              </a:rPr>
              <a:t>Session 6: Recursion</a:t>
            </a:r>
            <a:endParaRPr i="0" sz="1600" u="none" cap="none" strike="noStrike">
              <a:solidFill>
                <a:schemeClr val="dk2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chemeClr val="dk2"/>
                </a:solidFill>
              </a:rPr>
              <a:t>Session 7: Sorting Algorithms</a:t>
            </a:r>
            <a:endParaRPr i="0" sz="1600" u="none" cap="none" strike="noStrike">
              <a:solidFill>
                <a:schemeClr val="dk2"/>
              </a:solidFill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4319950" y="1229400"/>
            <a:ext cx="4493400" cy="4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45700" spcFirstLastPara="1" rIns="45700" wrap="square" tIns="45000">
            <a:noAutofit/>
          </a:bodyPr>
          <a:lstStyle/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chemeClr val="dk2"/>
                </a:solidFill>
              </a:rPr>
              <a:t>Session 8: Time Comp</a:t>
            </a:r>
            <a:r>
              <a:rPr lang="en-US" sz="1600">
                <a:solidFill>
                  <a:schemeClr val="dk2"/>
                </a:solidFill>
              </a:rPr>
              <a:t>lexity</a:t>
            </a:r>
            <a:endParaRPr i="0" sz="1600" u="none" cap="none" strike="noStrike">
              <a:solidFill>
                <a:schemeClr val="dk2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chemeClr val="dk2"/>
                </a:solidFill>
              </a:rPr>
              <a:t>Session 9: </a:t>
            </a:r>
            <a:r>
              <a:rPr lang="en-US" sz="1600">
                <a:solidFill>
                  <a:schemeClr val="dk2"/>
                </a:solidFill>
              </a:rPr>
              <a:t>Formal Languages and Automata</a:t>
            </a:r>
            <a:endParaRPr sz="1600">
              <a:solidFill>
                <a:schemeClr val="dk2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chemeClr val="dk2"/>
                </a:solidFill>
              </a:rPr>
              <a:t>Session 10: Turing Machines and Complexity Classes</a:t>
            </a:r>
            <a:endParaRPr sz="1600">
              <a:solidFill>
                <a:schemeClr val="dk2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Session 11: Databases</a:t>
            </a:r>
            <a:endParaRPr sz="1600">
              <a:solidFill>
                <a:schemeClr val="dk2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chemeClr val="dk2"/>
                </a:solidFill>
              </a:rPr>
              <a:t>Session 1</a:t>
            </a:r>
            <a:r>
              <a:rPr lang="en-US" sz="1600">
                <a:solidFill>
                  <a:schemeClr val="dk2"/>
                </a:solidFill>
              </a:rPr>
              <a:t>2</a:t>
            </a:r>
            <a:r>
              <a:rPr i="0" lang="en-US" sz="1600" u="none" cap="none" strike="noStrike">
                <a:solidFill>
                  <a:schemeClr val="dk2"/>
                </a:solidFill>
              </a:rPr>
              <a:t>: Parallel Programming</a:t>
            </a:r>
            <a:endParaRPr i="0" sz="1600" u="none" cap="none" strike="noStrike">
              <a:solidFill>
                <a:schemeClr val="dk2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chemeClr val="dk2"/>
                </a:solidFill>
              </a:rPr>
              <a:t>Session 13: Social Science Applications</a:t>
            </a:r>
            <a:endParaRPr i="0" sz="1600" u="none" cap="none" strike="noStrike">
              <a:solidFill>
                <a:schemeClr val="dk2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chemeClr val="dk2"/>
                </a:solidFill>
              </a:rPr>
              <a:t>Session 14: Exam Review</a:t>
            </a:r>
            <a:endParaRPr i="0" sz="1600" u="none" cap="none" strike="noStrike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"/>
          <p:cNvSpPr txBox="1"/>
          <p:nvPr/>
        </p:nvSpPr>
        <p:spPr>
          <a:xfrm>
            <a:off x="372292" y="1000286"/>
            <a:ext cx="8399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Conversion of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octal to binary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notation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every digit 0 – 7 can be represented exactly by 3 binary digits</a:t>
            </a:r>
            <a:endParaRPr sz="1800"/>
          </a:p>
          <a:p>
            <a:pPr indent="-3111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allows for elegant and fast conversion digit by digit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using blocks of 3 binary digits</a:t>
            </a:r>
            <a:endParaRPr sz="1800"/>
          </a:p>
        </p:txBody>
      </p:sp>
      <p:sp>
        <p:nvSpPr>
          <p:cNvPr id="383" name="Google Shape;383;p33"/>
          <p:cNvSpPr/>
          <p:nvPr/>
        </p:nvSpPr>
        <p:spPr>
          <a:xfrm>
            <a:off x="0" y="315686"/>
            <a:ext cx="6104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84" name="Google Shape;384;p33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Conversions Between Number Systems</a:t>
            </a:r>
            <a:endParaRPr sz="4400"/>
          </a:p>
        </p:txBody>
      </p:sp>
      <p:sp>
        <p:nvSpPr>
          <p:cNvPr id="385" name="Google Shape;385;p33"/>
          <p:cNvSpPr/>
          <p:nvPr/>
        </p:nvSpPr>
        <p:spPr>
          <a:xfrm flipH="1" rot="10800000">
            <a:off x="2537217" y="2322374"/>
            <a:ext cx="4080942" cy="148332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221" y="0"/>
                </a:lnTo>
                <a:cubicBezTo>
                  <a:pt x="21430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3"/>
          <p:cNvSpPr txBox="1"/>
          <p:nvPr/>
        </p:nvSpPr>
        <p:spPr>
          <a:xfrm>
            <a:off x="2582939" y="2322391"/>
            <a:ext cx="3989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400"/>
              <a:buFont typeface="Century Schoolbook"/>
              <a:buNone/>
            </a:pPr>
            <a:r>
              <a:rPr b="1" i="0" lang="en-US" sz="1400" u="none" cap="none" strike="noStrike">
                <a:solidFill>
                  <a:srgbClr val="59C7EB"/>
                </a:solidFill>
              </a:rPr>
              <a:t>Examples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47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100 111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134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</a:t>
            </a:r>
            <a:r>
              <a:rPr lang="en-US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?</a:t>
            </a:r>
            <a:r>
              <a:rPr baseline="-25000" lang="en-US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endParaRPr b="0" baseline="-2500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460231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</a:t>
            </a: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?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endParaRPr/>
          </a:p>
        </p:txBody>
      </p:sp>
      <p:graphicFrame>
        <p:nvGraphicFramePr>
          <p:cNvPr id="387" name="Google Shape;387;p33"/>
          <p:cNvGraphicFramePr/>
          <p:nvPr/>
        </p:nvGraphicFramePr>
        <p:xfrm>
          <a:off x="2134139" y="39028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{88D058EA-1165-4C2E-932D-FC41CA133E4F}</a:tableStyleId>
              </a:tblPr>
              <a:tblGrid>
                <a:gridCol w="719850"/>
                <a:gridCol w="454075"/>
                <a:gridCol w="559425"/>
                <a:gridCol w="559425"/>
                <a:gridCol w="559425"/>
                <a:gridCol w="555900"/>
                <a:gridCol w="555900"/>
                <a:gridCol w="559425"/>
                <a:gridCol w="559425"/>
              </a:tblGrid>
              <a:tr h="44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Oct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4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5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6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7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</a:tr>
              <a:tr h="476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Binary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000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001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010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011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entury Schoolbook"/>
                        <a:buNone/>
                      </a:pPr>
                      <a:r>
                        <a:rPr lang="en-US" sz="16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100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entury Schoolbook"/>
                        <a:buNone/>
                      </a:pPr>
                      <a:r>
                        <a:rPr lang="en-US" sz="16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101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110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111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"/>
          <p:cNvSpPr txBox="1"/>
          <p:nvPr/>
        </p:nvSpPr>
        <p:spPr>
          <a:xfrm>
            <a:off x="372292" y="1000286"/>
            <a:ext cx="8399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Conversion of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octal to binary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notation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every digit 0 – 7 can be represented exactly by 3 binary digits</a:t>
            </a:r>
            <a:endParaRPr sz="1800"/>
          </a:p>
          <a:p>
            <a:pPr indent="-3111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allows for elegant and fast conversion digit by digit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using blocks of 3 binary digits</a:t>
            </a:r>
            <a:endParaRPr sz="1800"/>
          </a:p>
        </p:txBody>
      </p:sp>
      <p:sp>
        <p:nvSpPr>
          <p:cNvPr id="394" name="Google Shape;394;p34"/>
          <p:cNvSpPr/>
          <p:nvPr/>
        </p:nvSpPr>
        <p:spPr>
          <a:xfrm>
            <a:off x="0" y="315686"/>
            <a:ext cx="6104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95" name="Google Shape;395;p34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Conversions Between Number Systems</a:t>
            </a:r>
            <a:endParaRPr sz="4400"/>
          </a:p>
        </p:txBody>
      </p:sp>
      <p:sp>
        <p:nvSpPr>
          <p:cNvPr id="396" name="Google Shape;396;p34"/>
          <p:cNvSpPr/>
          <p:nvPr/>
        </p:nvSpPr>
        <p:spPr>
          <a:xfrm flipH="1" rot="10800000">
            <a:off x="2537217" y="2322374"/>
            <a:ext cx="4080942" cy="148332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221" y="0"/>
                </a:lnTo>
                <a:cubicBezTo>
                  <a:pt x="21430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4"/>
          <p:cNvSpPr txBox="1"/>
          <p:nvPr/>
        </p:nvSpPr>
        <p:spPr>
          <a:xfrm>
            <a:off x="2582939" y="2322391"/>
            <a:ext cx="3989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400"/>
              <a:buFont typeface="Century Schoolbook"/>
              <a:buNone/>
            </a:pPr>
            <a:r>
              <a:rPr b="1" i="0" lang="en-US" sz="1400" u="none" cap="none" strike="noStrike">
                <a:solidFill>
                  <a:srgbClr val="59C7EB"/>
                </a:solidFill>
              </a:rPr>
              <a:t>Examples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47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100 111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134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</a:t>
            </a:r>
            <a:r>
              <a:rPr lang="en-US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001 011 100</a:t>
            </a:r>
            <a:r>
              <a:rPr baseline="-25000" lang="en-US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endParaRPr b="0" baseline="-2500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460231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</a:t>
            </a: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?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endParaRPr/>
          </a:p>
        </p:txBody>
      </p:sp>
      <p:graphicFrame>
        <p:nvGraphicFramePr>
          <p:cNvPr id="398" name="Google Shape;398;p34"/>
          <p:cNvGraphicFramePr/>
          <p:nvPr/>
        </p:nvGraphicFramePr>
        <p:xfrm>
          <a:off x="2134139" y="39028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{88D058EA-1165-4C2E-932D-FC41CA133E4F}</a:tableStyleId>
              </a:tblPr>
              <a:tblGrid>
                <a:gridCol w="719850"/>
                <a:gridCol w="454075"/>
                <a:gridCol w="559425"/>
                <a:gridCol w="559425"/>
                <a:gridCol w="559425"/>
                <a:gridCol w="555900"/>
                <a:gridCol w="555900"/>
                <a:gridCol w="559425"/>
                <a:gridCol w="559425"/>
              </a:tblGrid>
              <a:tr h="44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Oct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4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5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6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7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</a:tr>
              <a:tr h="476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Binary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000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001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010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011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entury Schoolbook"/>
                        <a:buNone/>
                      </a:pPr>
                      <a:r>
                        <a:rPr lang="en-US" sz="16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100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entury Schoolbook"/>
                        <a:buNone/>
                      </a:pPr>
                      <a:r>
                        <a:rPr lang="en-US" sz="16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101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110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111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/>
          <p:nvPr/>
        </p:nvSpPr>
        <p:spPr>
          <a:xfrm>
            <a:off x="372292" y="1000286"/>
            <a:ext cx="8399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Conversion of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octal to binary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notation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every digit 0 – 7 can be represented exactly by 3 binary digits</a:t>
            </a:r>
            <a:endParaRPr sz="1800"/>
          </a:p>
          <a:p>
            <a:pPr indent="-3111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allows for elegant and fast conversion digit by digit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using blocks of 3 binary digits</a:t>
            </a:r>
            <a:endParaRPr sz="1800"/>
          </a:p>
        </p:txBody>
      </p:sp>
      <p:sp>
        <p:nvSpPr>
          <p:cNvPr id="405" name="Google Shape;405;p35"/>
          <p:cNvSpPr/>
          <p:nvPr/>
        </p:nvSpPr>
        <p:spPr>
          <a:xfrm flipH="1" rot="10800000">
            <a:off x="2537217" y="2322374"/>
            <a:ext cx="4080942" cy="148332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221" y="0"/>
                </a:lnTo>
                <a:cubicBezTo>
                  <a:pt x="21430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5"/>
          <p:cNvSpPr/>
          <p:nvPr/>
        </p:nvSpPr>
        <p:spPr>
          <a:xfrm>
            <a:off x="0" y="315686"/>
            <a:ext cx="6104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Conversions Between Number Systems</a:t>
            </a:r>
            <a:endParaRPr sz="4400"/>
          </a:p>
        </p:txBody>
      </p:sp>
      <p:sp>
        <p:nvSpPr>
          <p:cNvPr id="408" name="Google Shape;408;p35"/>
          <p:cNvSpPr txBox="1"/>
          <p:nvPr/>
        </p:nvSpPr>
        <p:spPr>
          <a:xfrm>
            <a:off x="2582939" y="2322391"/>
            <a:ext cx="3989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400"/>
              <a:buFont typeface="Century Schoolbook"/>
              <a:buNone/>
            </a:pPr>
            <a:r>
              <a:rPr b="1" i="0" lang="en-US" sz="1400" u="none" cap="none" strike="noStrike">
                <a:solidFill>
                  <a:srgbClr val="59C7EB"/>
                </a:solidFill>
              </a:rPr>
              <a:t>Examples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47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100 111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134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</a:t>
            </a:r>
            <a:r>
              <a:rPr lang="en-US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001 011 100</a:t>
            </a:r>
            <a:r>
              <a:rPr baseline="-25000" lang="en-US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endParaRPr b="0" baseline="-2500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460231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100 110 000 010 011 </a:t>
            </a:r>
            <a:r>
              <a:rPr lang="en-US">
                <a:latin typeface="Century Schoolbook"/>
                <a:ea typeface="Century Schoolbook"/>
                <a:cs typeface="Century Schoolbook"/>
                <a:sym typeface="Century Schoolbook"/>
              </a:rPr>
              <a:t>001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endParaRPr/>
          </a:p>
        </p:txBody>
      </p:sp>
      <p:graphicFrame>
        <p:nvGraphicFramePr>
          <p:cNvPr id="409" name="Google Shape;409;p35"/>
          <p:cNvGraphicFramePr/>
          <p:nvPr/>
        </p:nvGraphicFramePr>
        <p:xfrm>
          <a:off x="2134139" y="39028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{88D058EA-1165-4C2E-932D-FC41CA133E4F}</a:tableStyleId>
              </a:tblPr>
              <a:tblGrid>
                <a:gridCol w="719850"/>
                <a:gridCol w="454075"/>
                <a:gridCol w="559425"/>
                <a:gridCol w="559425"/>
                <a:gridCol w="559425"/>
                <a:gridCol w="555900"/>
                <a:gridCol w="555900"/>
                <a:gridCol w="559425"/>
                <a:gridCol w="559425"/>
              </a:tblGrid>
              <a:tr h="44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Oct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4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5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6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7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</a:tr>
              <a:tr h="476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Binary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000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001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010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011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entury Schoolbook"/>
                        <a:buNone/>
                      </a:pPr>
                      <a:r>
                        <a:rPr lang="en-US" sz="16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100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entury Schoolbook"/>
                        <a:buNone/>
                      </a:pPr>
                      <a:r>
                        <a:rPr lang="en-US" sz="16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101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110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111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"/>
          <p:cNvSpPr txBox="1"/>
          <p:nvPr/>
        </p:nvSpPr>
        <p:spPr>
          <a:xfrm>
            <a:off x="372292" y="1081061"/>
            <a:ext cx="8399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Conversion of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binary to octal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notation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divide binary digits into groups of three bits and convert each group of bits to octal digit</a:t>
            </a:r>
            <a:endParaRPr sz="1800"/>
          </a:p>
        </p:txBody>
      </p:sp>
      <p:sp>
        <p:nvSpPr>
          <p:cNvPr id="416" name="Google Shape;416;p36"/>
          <p:cNvSpPr/>
          <p:nvPr/>
        </p:nvSpPr>
        <p:spPr>
          <a:xfrm flipH="1" rot="10800000">
            <a:off x="2330175" y="2464715"/>
            <a:ext cx="4080942" cy="10659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221" y="0"/>
                </a:lnTo>
                <a:cubicBezTo>
                  <a:pt x="21430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6"/>
          <p:cNvSpPr/>
          <p:nvPr/>
        </p:nvSpPr>
        <p:spPr>
          <a:xfrm>
            <a:off x="0" y="315686"/>
            <a:ext cx="6104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18" name="Google Shape;418;p36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Conversions Between Number Systems</a:t>
            </a:r>
            <a:endParaRPr sz="4400"/>
          </a:p>
        </p:txBody>
      </p:sp>
      <p:sp>
        <p:nvSpPr>
          <p:cNvPr id="419" name="Google Shape;419;p36"/>
          <p:cNvSpPr txBox="1"/>
          <p:nvPr/>
        </p:nvSpPr>
        <p:spPr>
          <a:xfrm>
            <a:off x="2375889" y="2464741"/>
            <a:ext cx="3989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400"/>
              <a:buFont typeface="Century Schoolbook"/>
              <a:buNone/>
            </a:pPr>
            <a:r>
              <a:rPr b="1" i="0" lang="en-US" sz="1400" u="none" cap="none" strike="noStrike">
                <a:solidFill>
                  <a:srgbClr val="59C7EB"/>
                </a:solidFill>
              </a:rPr>
              <a:t>Examples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101 011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53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010 011 100 101 111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 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= 23457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8</a:t>
            </a:r>
            <a:endParaRPr/>
          </a:p>
        </p:txBody>
      </p:sp>
      <p:graphicFrame>
        <p:nvGraphicFramePr>
          <p:cNvPr id="420" name="Google Shape;420;p36"/>
          <p:cNvGraphicFramePr/>
          <p:nvPr/>
        </p:nvGraphicFramePr>
        <p:xfrm>
          <a:off x="1905539" y="38266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{88D058EA-1165-4C2E-932D-FC41CA133E4F}</a:tableStyleId>
              </a:tblPr>
              <a:tblGrid>
                <a:gridCol w="719850"/>
                <a:gridCol w="454075"/>
                <a:gridCol w="559425"/>
                <a:gridCol w="559425"/>
                <a:gridCol w="559425"/>
                <a:gridCol w="555900"/>
                <a:gridCol w="555900"/>
                <a:gridCol w="559425"/>
                <a:gridCol w="559425"/>
              </a:tblGrid>
              <a:tr h="44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Oct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4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5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6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7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</a:tr>
              <a:tr h="476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en-US" sz="1600" u="none" cap="none" strike="noStrike"/>
                        <a:t>Binary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000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001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010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011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entury Schoolbook"/>
                        <a:buNone/>
                      </a:pPr>
                      <a:r>
                        <a:rPr lang="en-US" sz="16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100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entury Schoolbook"/>
                        <a:buNone/>
                      </a:pPr>
                      <a:r>
                        <a:rPr lang="en-US" sz="16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101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110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 u="none" cap="none" strike="noStrike"/>
                        <a:t>111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"/>
          <p:cNvSpPr/>
          <p:nvPr/>
        </p:nvSpPr>
        <p:spPr>
          <a:xfrm>
            <a:off x="0" y="315686"/>
            <a:ext cx="6104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27" name="Google Shape;427;p37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Conversions Between Number Systems</a:t>
            </a:r>
            <a:endParaRPr sz="4400"/>
          </a:p>
        </p:txBody>
      </p:sp>
      <p:sp>
        <p:nvSpPr>
          <p:cNvPr id="428" name="Google Shape;428;p37"/>
          <p:cNvSpPr txBox="1"/>
          <p:nvPr/>
        </p:nvSpPr>
        <p:spPr>
          <a:xfrm>
            <a:off x="264350" y="1120925"/>
            <a:ext cx="8703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Conversion of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hexadecimal to binary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notation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every digit 0 – 9 and letters A – F can be represented by exactly 4 binary digits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allows for elegant and fast conversion digit by digit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using blocks of 4 binary digits</a:t>
            </a:r>
            <a:endParaRPr sz="1800"/>
          </a:p>
        </p:txBody>
      </p:sp>
      <p:graphicFrame>
        <p:nvGraphicFramePr>
          <p:cNvPr id="429" name="Google Shape;429;p37"/>
          <p:cNvGraphicFramePr/>
          <p:nvPr/>
        </p:nvGraphicFramePr>
        <p:xfrm>
          <a:off x="425583" y="398401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{88D058EA-1165-4C2E-932D-FC41CA133E4F}</a:tableStyleId>
              </a:tblPr>
              <a:tblGrid>
                <a:gridCol w="575250"/>
                <a:gridCol w="474725"/>
                <a:gridCol w="500375"/>
                <a:gridCol w="500375"/>
                <a:gridCol w="500375"/>
                <a:gridCol w="497200"/>
                <a:gridCol w="497200"/>
                <a:gridCol w="500375"/>
                <a:gridCol w="500375"/>
                <a:gridCol w="519975"/>
                <a:gridCol w="500375"/>
                <a:gridCol w="500375"/>
                <a:gridCol w="500375"/>
                <a:gridCol w="500375"/>
                <a:gridCol w="500375"/>
                <a:gridCol w="500375"/>
                <a:gridCol w="511125"/>
              </a:tblGrid>
              <a:tr h="347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-US" sz="1100" u="none" cap="none" strike="noStrike"/>
                        <a:t>Hex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2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3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4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5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6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7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8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9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A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B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C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D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E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F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-US" sz="1100" u="none" cap="none" strike="noStrike"/>
                        <a:t>Binary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0000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0001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0010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0011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entury Schoolbook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0100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entury Schoolbook"/>
                        <a:buNone/>
                      </a:pPr>
                      <a:r>
                        <a:rPr lang="en-US" sz="1100" u="none" cap="none" strike="noStrike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0101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0110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0111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1000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1001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1010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1011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1100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1101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1110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cap="none" strike="noStrike"/>
                        <a:t>1111</a:t>
                      </a:r>
                      <a:endParaRPr/>
                    </a:p>
                  </a:txBody>
                  <a:tcPr marT="45725" marB="45725" marR="45725" marL="45725" anchor="ctr">
                    <a:solidFill>
                      <a:srgbClr val="A5E0F3"/>
                    </a:solidFill>
                  </a:tcPr>
                </a:tc>
              </a:tr>
            </a:tbl>
          </a:graphicData>
        </a:graphic>
      </p:graphicFrame>
      <p:sp>
        <p:nvSpPr>
          <p:cNvPr id="430" name="Google Shape;430;p37"/>
          <p:cNvSpPr/>
          <p:nvPr/>
        </p:nvSpPr>
        <p:spPr>
          <a:xfrm flipH="1" rot="10800000">
            <a:off x="2423581" y="2687820"/>
            <a:ext cx="4080942" cy="90379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221" y="0"/>
                </a:lnTo>
                <a:cubicBezTo>
                  <a:pt x="21430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7"/>
          <p:cNvSpPr txBox="1"/>
          <p:nvPr/>
        </p:nvSpPr>
        <p:spPr>
          <a:xfrm>
            <a:off x="2469302" y="2687831"/>
            <a:ext cx="3989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400"/>
              <a:buFont typeface="Century Schoolbook"/>
              <a:buNone/>
            </a:pPr>
            <a:r>
              <a:rPr b="1" i="0" lang="en-US" sz="1400" u="none" cap="none" strike="noStrike">
                <a:solidFill>
                  <a:srgbClr val="59C7EB"/>
                </a:solidFill>
              </a:rPr>
              <a:t>Examples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23A7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16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0010 0011 1010 0111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endParaRPr b="0" baseline="-2500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B3D2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16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1011 0011 1101 0010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"/>
          <p:cNvSpPr/>
          <p:nvPr/>
        </p:nvSpPr>
        <p:spPr>
          <a:xfrm>
            <a:off x="0" y="315686"/>
            <a:ext cx="6104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38" name="Google Shape;438;p38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Conversions Between Number Systems</a:t>
            </a:r>
            <a:endParaRPr sz="4400"/>
          </a:p>
        </p:txBody>
      </p:sp>
      <p:sp>
        <p:nvSpPr>
          <p:cNvPr id="439" name="Google Shape;439;p38"/>
          <p:cNvSpPr txBox="1"/>
          <p:nvPr/>
        </p:nvSpPr>
        <p:spPr>
          <a:xfrm>
            <a:off x="623062" y="1140864"/>
            <a:ext cx="83994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Conversion of a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binary number n≥0 with </a:t>
            </a:r>
            <a:r>
              <a:rPr b="1" i="1" lang="en-US" sz="1800" u="none" cap="none" strike="noStrike">
                <a:solidFill>
                  <a:srgbClr val="000000"/>
                </a:solidFill>
              </a:rPr>
              <a:t>I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 digits </a:t>
            </a:r>
            <a:r>
              <a:rPr b="1" lang="en-US" sz="1800"/>
              <a:t>to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 decimal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notation (default)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number n with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I=4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is written as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n</a:t>
            </a:r>
            <a:r>
              <a:rPr baseline="-25000" i="1" lang="en-US" sz="1800">
                <a:solidFill>
                  <a:schemeClr val="dk1"/>
                </a:solidFill>
              </a:rPr>
              <a:t>3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n</a:t>
            </a:r>
            <a:r>
              <a:rPr baseline="-25000" i="1" lang="en-US" sz="1800">
                <a:solidFill>
                  <a:schemeClr val="dk1"/>
                </a:solidFill>
              </a:rPr>
              <a:t>2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n</a:t>
            </a:r>
            <a:r>
              <a:rPr baseline="-25000" i="1" lang="en-US" sz="1800">
                <a:solidFill>
                  <a:schemeClr val="dk1"/>
                </a:solidFill>
              </a:rPr>
              <a:t>1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n</a:t>
            </a:r>
            <a:r>
              <a:rPr baseline="-25000" i="1" lang="en-US" sz="1800">
                <a:solidFill>
                  <a:schemeClr val="dk1"/>
                </a:solidFill>
              </a:rPr>
              <a:t>0</a:t>
            </a:r>
            <a:endParaRPr i="1" sz="1800"/>
          </a:p>
          <a:p>
            <a:pPr indent="-1968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2984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Generalized notation for non-negative binary</a:t>
            </a: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number with 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800" u="none" cap="none" strike="noStrike">
                <a:solidFill>
                  <a:srgbClr val="000000"/>
                </a:solidFill>
              </a:rPr>
              <a:t>I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digits and base β: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pic>
        <p:nvPicPr>
          <p:cNvPr id="440" name="Google Shape;440;p38" title="[0,0,0,&quot;https://www.codecogs.com/eqnedit.php?latex=%5Csum_%7Bk%3D0%7D%5E%7BI-1%7D%20n_k%20%5Cbeta%5Ek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000" y="3768400"/>
            <a:ext cx="1117725" cy="9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8"/>
          <p:cNvSpPr txBox="1"/>
          <p:nvPr/>
        </p:nvSpPr>
        <p:spPr>
          <a:xfrm>
            <a:off x="873300" y="1888200"/>
            <a:ext cx="5163600" cy="2037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ConvertBinaryToDecimal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binary number with l digits written as n</a:t>
            </a:r>
            <a:r>
              <a:rPr baseline="-25000"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 …  n</a:t>
            </a:r>
            <a:r>
              <a:rPr baseline="-25000"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 n</a:t>
            </a:r>
            <a:r>
              <a:rPr baseline="-25000"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 n</a:t>
            </a:r>
            <a:r>
              <a:rPr baseline="-25000"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baseline="-25000" i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decimal number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 ←0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 = 0 to l-1: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 ← sum + n</a:t>
            </a:r>
            <a:r>
              <a:rPr baseline="-25000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× 2</a:t>
            </a:r>
            <a:r>
              <a:rPr baseline="30000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"/>
          <p:cNvSpPr txBox="1"/>
          <p:nvPr/>
        </p:nvSpPr>
        <p:spPr>
          <a:xfrm>
            <a:off x="197941" y="1187836"/>
            <a:ext cx="839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Conversion of a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decimal number</a:t>
            </a:r>
            <a:r>
              <a:rPr b="1" lang="en-US" sz="1800"/>
              <a:t> n≥0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 to binary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notation</a:t>
            </a:r>
            <a:endParaRPr sz="1800"/>
          </a:p>
        </p:txBody>
      </p:sp>
      <p:sp>
        <p:nvSpPr>
          <p:cNvPr id="448" name="Google Shape;448;p39"/>
          <p:cNvSpPr txBox="1"/>
          <p:nvPr/>
        </p:nvSpPr>
        <p:spPr>
          <a:xfrm>
            <a:off x="6123073" y="1541170"/>
            <a:ext cx="25734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Quotient Rest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190 : 2 =  95   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95 : 2 =  47  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47 : 2 =  23  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23 : 2 =  11  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11 : 2 =   5  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5 : 2 =   2  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2 : 2 =   1   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1 : 2 =   0   1 </a:t>
            </a:r>
            <a:endParaRPr/>
          </a:p>
        </p:txBody>
      </p:sp>
      <p:sp>
        <p:nvSpPr>
          <p:cNvPr id="449" name="Google Shape;449;p39"/>
          <p:cNvSpPr txBox="1"/>
          <p:nvPr/>
        </p:nvSpPr>
        <p:spPr>
          <a:xfrm>
            <a:off x="6123074" y="4330775"/>
            <a:ext cx="274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190</a:t>
            </a:r>
            <a:r>
              <a:rPr baseline="-25000" i="0" lang="en-US" sz="2400" u="none" cap="none" strike="noStrike">
                <a:solidFill>
                  <a:srgbClr val="000000"/>
                </a:solidFill>
              </a:rPr>
              <a:t>10</a:t>
            </a:r>
            <a:r>
              <a:rPr i="0" lang="en-US" sz="2400" u="none" cap="none" strike="noStrike">
                <a:solidFill>
                  <a:srgbClr val="000000"/>
                </a:solidFill>
              </a:rPr>
              <a:t> = 1011 1110</a:t>
            </a:r>
            <a:r>
              <a:rPr baseline="-25000" i="0" lang="en-US" sz="2400" u="none" cap="none" strike="noStrike">
                <a:solidFill>
                  <a:srgbClr val="000000"/>
                </a:solidFill>
              </a:rPr>
              <a:t>2</a:t>
            </a:r>
            <a:endParaRPr/>
          </a:p>
        </p:txBody>
      </p:sp>
      <p:sp>
        <p:nvSpPr>
          <p:cNvPr id="450" name="Google Shape;450;p39"/>
          <p:cNvSpPr txBox="1"/>
          <p:nvPr/>
        </p:nvSpPr>
        <p:spPr>
          <a:xfrm>
            <a:off x="6896947" y="1079475"/>
            <a:ext cx="17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Example</a:t>
            </a:r>
            <a:endParaRPr/>
          </a:p>
        </p:txBody>
      </p:sp>
      <p:sp>
        <p:nvSpPr>
          <p:cNvPr id="451" name="Google Shape;451;p39"/>
          <p:cNvSpPr/>
          <p:nvPr/>
        </p:nvSpPr>
        <p:spPr>
          <a:xfrm>
            <a:off x="0" y="315686"/>
            <a:ext cx="6104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52" name="Google Shape;452;p39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Conversions Between Number Systems</a:t>
            </a:r>
            <a:endParaRPr sz="4400"/>
          </a:p>
        </p:txBody>
      </p:sp>
      <p:sp>
        <p:nvSpPr>
          <p:cNvPr id="453" name="Google Shape;453;p39"/>
          <p:cNvSpPr txBox="1"/>
          <p:nvPr/>
        </p:nvSpPr>
        <p:spPr>
          <a:xfrm>
            <a:off x="272150" y="1704000"/>
            <a:ext cx="5493000" cy="2897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ConvertDecimalToBinary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positive 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number encoded in decimal</a:t>
            </a:r>
            <a:endParaRPr baseline="-25000" i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binary number with l digits written as x</a:t>
            </a:r>
            <a:r>
              <a:rPr baseline="-25000"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…  n</a:t>
            </a:r>
            <a:r>
              <a:rPr baseline="-25000"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</a:t>
            </a:r>
            <a:r>
              <a:rPr baseline="-25000"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</a:t>
            </a:r>
            <a:r>
              <a:rPr baseline="-25000"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←0</a:t>
            </a:r>
            <a:b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While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&gt;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0: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← n</a:t>
            </a:r>
            <a:r>
              <a:rPr baseline="-25000" lang="en-US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mod 2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←⌊n/2⌋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← k+1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x</a:t>
            </a:r>
            <a:r>
              <a:rPr baseline="-25000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… x</a:t>
            </a:r>
            <a:r>
              <a:rPr baseline="-25000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0"/>
          <p:cNvSpPr txBox="1"/>
          <p:nvPr/>
        </p:nvSpPr>
        <p:spPr>
          <a:xfrm>
            <a:off x="197941" y="1187836"/>
            <a:ext cx="839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/>
              <a:t>Generalization: c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onversion of a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decimal number</a:t>
            </a:r>
            <a:r>
              <a:rPr b="1" lang="en-US" sz="1800"/>
              <a:t> n≥0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 to </a:t>
            </a:r>
            <a:r>
              <a:rPr b="1" lang="en-US" sz="1800"/>
              <a:t>base-</a:t>
            </a:r>
            <a:r>
              <a:rPr b="1" lang="en-US" sz="1600">
                <a:solidFill>
                  <a:schemeClr val="dk1"/>
                </a:solidFill>
              </a:rPr>
              <a:t>β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notation</a:t>
            </a:r>
            <a:endParaRPr/>
          </a:p>
        </p:txBody>
      </p:sp>
      <p:sp>
        <p:nvSpPr>
          <p:cNvPr id="460" name="Google Shape;460;p40"/>
          <p:cNvSpPr/>
          <p:nvPr/>
        </p:nvSpPr>
        <p:spPr>
          <a:xfrm>
            <a:off x="0" y="315686"/>
            <a:ext cx="6104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61" name="Google Shape;461;p40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Conversions Between Number Systems</a:t>
            </a:r>
            <a:endParaRPr sz="4400"/>
          </a:p>
        </p:txBody>
      </p:sp>
      <p:sp>
        <p:nvSpPr>
          <p:cNvPr id="462" name="Google Shape;462;p40"/>
          <p:cNvSpPr txBox="1"/>
          <p:nvPr/>
        </p:nvSpPr>
        <p:spPr>
          <a:xfrm>
            <a:off x="266850" y="1626300"/>
            <a:ext cx="5570700" cy="31287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ConvertDecimalToBetaBase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positive </a:t>
            </a: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number encoded in decimal</a:t>
            </a:r>
            <a:endParaRPr baseline="-25000" i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</a:t>
            </a: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base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 </a:t>
            </a: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l digits written as x</a:t>
            </a:r>
            <a:r>
              <a:rPr baseline="-25000"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… n</a:t>
            </a:r>
            <a:r>
              <a:rPr baseline="-25000"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</a:t>
            </a:r>
            <a:r>
              <a:rPr baseline="-25000"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←0</a:t>
            </a:r>
            <a:b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While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&gt;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0: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← n</a:t>
            </a:r>
            <a:r>
              <a:rPr baseline="-25000" lang="en-US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mod β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←⌊n/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⌋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← k+1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x</a:t>
            </a:r>
            <a:r>
              <a:rPr baseline="-25000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… x</a:t>
            </a:r>
            <a:r>
              <a:rPr baseline="-25000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1"/>
          <p:cNvSpPr/>
          <p:nvPr/>
        </p:nvSpPr>
        <p:spPr>
          <a:xfrm>
            <a:off x="0" y="315686"/>
            <a:ext cx="6104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69" name="Google Shape;469;p41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Conversions Between Number Systems</a:t>
            </a:r>
            <a:endParaRPr sz="4400"/>
          </a:p>
        </p:txBody>
      </p:sp>
      <p:sp>
        <p:nvSpPr>
          <p:cNvPr id="470" name="Google Shape;470;p41"/>
          <p:cNvSpPr txBox="1"/>
          <p:nvPr/>
        </p:nvSpPr>
        <p:spPr>
          <a:xfrm>
            <a:off x="357842" y="1186362"/>
            <a:ext cx="839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Conversion of number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n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 with only decimal places to binary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notation</a:t>
            </a:r>
            <a:endParaRPr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notation of binary number with decimal places is 0.</a:t>
            </a:r>
            <a:r>
              <a:rPr i="1" lang="en-US" sz="1800">
                <a:solidFill>
                  <a:schemeClr val="dk1"/>
                </a:solidFill>
              </a:rPr>
              <a:t>x</a:t>
            </a:r>
            <a:r>
              <a:rPr baseline="-25000" i="1" lang="en-US" sz="1800">
                <a:solidFill>
                  <a:schemeClr val="dk1"/>
                </a:solidFill>
              </a:rPr>
              <a:t>-1 </a:t>
            </a:r>
            <a:r>
              <a:rPr i="1" lang="en-US" sz="1800">
                <a:solidFill>
                  <a:schemeClr val="dk1"/>
                </a:solidFill>
              </a:rPr>
              <a:t>x</a:t>
            </a:r>
            <a:r>
              <a:rPr baseline="-25000" i="1" lang="en-US" sz="1800">
                <a:solidFill>
                  <a:schemeClr val="dk1"/>
                </a:solidFill>
              </a:rPr>
              <a:t>-2</a:t>
            </a:r>
            <a:r>
              <a:rPr i="1" lang="en-US" sz="1800">
                <a:solidFill>
                  <a:schemeClr val="dk1"/>
                </a:solidFill>
              </a:rPr>
              <a:t>…</a:t>
            </a:r>
            <a:r>
              <a:rPr baseline="-25000" i="1" lang="en-US" sz="1800">
                <a:solidFill>
                  <a:schemeClr val="dk1"/>
                </a:solidFill>
              </a:rPr>
              <a:t> </a:t>
            </a:r>
            <a:r>
              <a:rPr i="1" lang="en-US" sz="1800">
                <a:solidFill>
                  <a:schemeClr val="dk1"/>
                </a:solidFill>
              </a:rPr>
              <a:t>x</a:t>
            </a:r>
            <a:r>
              <a:rPr baseline="-25000" i="1" lang="en-US" sz="1800">
                <a:solidFill>
                  <a:schemeClr val="dk1"/>
                </a:solidFill>
              </a:rPr>
              <a:t>-k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 </a:t>
            </a:r>
            <a:endParaRPr sz="1800"/>
          </a:p>
        </p:txBody>
      </p:sp>
      <p:sp>
        <p:nvSpPr>
          <p:cNvPr id="471" name="Google Shape;471;p41"/>
          <p:cNvSpPr txBox="1"/>
          <p:nvPr/>
        </p:nvSpPr>
        <p:spPr>
          <a:xfrm>
            <a:off x="5436623" y="1909151"/>
            <a:ext cx="44805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 Schoolbook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 Schoolbook"/>
              <a:buNone/>
            </a:pPr>
            <a:r>
              <a:rPr lang="en-US" sz="2000"/>
              <a:t>Example:</a:t>
            </a:r>
            <a:endParaRPr i="0" sz="20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0,34375     x 2 = 0,6875 Value 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0,6875       x 2 = </a:t>
            </a:r>
            <a:r>
              <a:rPr i="0" lang="en-US" sz="1800" u="none" cap="none" strike="noStrike">
                <a:solidFill>
                  <a:srgbClr val="FF0000"/>
                </a:solidFill>
              </a:rPr>
              <a:t>1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,375   Value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FF0000"/>
                </a:solidFill>
              </a:rPr>
              <a:t>0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,375         x 2 = 0,75     Value 0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0,75           x 2 = </a:t>
            </a:r>
            <a:r>
              <a:rPr i="0" lang="en-US" sz="1800" u="none" cap="none" strike="noStrike">
                <a:solidFill>
                  <a:srgbClr val="FF0000"/>
                </a:solidFill>
              </a:rPr>
              <a:t>1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,5       Value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FF0000"/>
                </a:solidFill>
              </a:rPr>
              <a:t>0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,5             x 2 = </a:t>
            </a:r>
            <a:r>
              <a:rPr i="0" lang="en-US" sz="1800" u="none" cap="none" strike="noStrike">
                <a:solidFill>
                  <a:srgbClr val="FF0000"/>
                </a:solidFill>
              </a:rPr>
              <a:t>1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,0       Value 1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 Schoolbook"/>
              <a:buNone/>
            </a:pPr>
            <a:r>
              <a:rPr i="0" lang="en-US" sz="2000" u="none" cap="none" strike="noStrike">
                <a:solidFill>
                  <a:srgbClr val="000000"/>
                </a:solidFill>
              </a:rPr>
              <a:t>(0,34375) </a:t>
            </a:r>
            <a:r>
              <a:rPr baseline="-25000" i="0" lang="en-US" sz="2000" u="none" cap="none" strike="noStrike">
                <a:solidFill>
                  <a:srgbClr val="000000"/>
                </a:solidFill>
              </a:rPr>
              <a:t>(10)</a:t>
            </a:r>
            <a:r>
              <a:rPr i="0" lang="en-US" sz="2000" u="none" cap="none" strike="noStrike">
                <a:solidFill>
                  <a:srgbClr val="000000"/>
                </a:solidFill>
              </a:rPr>
              <a:t> =(0,01011)</a:t>
            </a:r>
            <a:r>
              <a:rPr baseline="-25000" i="0" lang="en-US" sz="2000" u="none" cap="none" strike="noStrike">
                <a:solidFill>
                  <a:srgbClr val="000000"/>
                </a:solidFill>
              </a:rPr>
              <a:t> (2) </a:t>
            </a:r>
            <a:r>
              <a:rPr i="0" lang="en-US" sz="2000" u="none" cap="none" strike="noStrike">
                <a:solidFill>
                  <a:srgbClr val="000000"/>
                </a:solidFill>
              </a:rPr>
              <a:t> </a:t>
            </a:r>
            <a:endParaRPr/>
          </a:p>
        </p:txBody>
      </p:sp>
      <p:sp>
        <p:nvSpPr>
          <p:cNvPr id="472" name="Google Shape;472;p41"/>
          <p:cNvSpPr txBox="1"/>
          <p:nvPr/>
        </p:nvSpPr>
        <p:spPr>
          <a:xfrm>
            <a:off x="357850" y="1907500"/>
            <a:ext cx="4784100" cy="2897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ConvertOnlyDecimalToBinary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positive 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number n encoded in decimal; 0&lt;n&lt;1</a:t>
            </a:r>
            <a:endParaRPr baseline="-25000" i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bina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ry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with l digits written as 0.x</a:t>
            </a:r>
            <a:r>
              <a:rPr baseline="-25000"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-1 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-2</a:t>
            </a: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… x</a:t>
            </a:r>
            <a:r>
              <a:rPr baseline="-25000"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-k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←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b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While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&gt;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0: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← ⌊n </a:t>
            </a:r>
            <a:r>
              <a:rPr i="1" lang="en-US">
                <a:solidFill>
                  <a:srgbClr val="000000"/>
                </a:solidFill>
              </a:rPr>
              <a:t>× </a:t>
            </a:r>
            <a:r>
              <a:rPr lang="en-US">
                <a:solidFill>
                  <a:srgbClr val="000000"/>
                </a:solidFill>
              </a:rPr>
              <a:t>2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⌋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←</a:t>
            </a:r>
            <a:r>
              <a:rPr i="1" lang="en-US">
                <a:solidFill>
                  <a:srgbClr val="000000"/>
                </a:solidFill>
              </a:rPr>
              <a:t>n × </a:t>
            </a:r>
            <a:r>
              <a:rPr lang="en-US">
                <a:solidFill>
                  <a:srgbClr val="000000"/>
                </a:solidFill>
              </a:rPr>
              <a:t>2</a:t>
            </a:r>
            <a:r>
              <a:rPr i="1" lang="en-US">
                <a:solidFill>
                  <a:srgbClr val="000000"/>
                </a:solidFill>
              </a:rPr>
              <a:t> - x</a:t>
            </a:r>
            <a:r>
              <a:rPr baseline="-25000" i="1" lang="en-US">
                <a:solidFill>
                  <a:srgbClr val="000000"/>
                </a:solidFill>
              </a:rPr>
              <a:t>k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← k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0.x</a:t>
            </a:r>
            <a:r>
              <a:rPr baseline="-25000"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 </a:t>
            </a: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</a:t>
            </a: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… x</a:t>
            </a:r>
            <a:r>
              <a:rPr baseline="-25000"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-k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2"/>
          <p:cNvSpPr/>
          <p:nvPr/>
        </p:nvSpPr>
        <p:spPr>
          <a:xfrm>
            <a:off x="0" y="315686"/>
            <a:ext cx="32427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79" name="Google Shape;479;p42"/>
          <p:cNvSpPr txBox="1"/>
          <p:nvPr/>
        </p:nvSpPr>
        <p:spPr>
          <a:xfrm>
            <a:off x="372292" y="1029489"/>
            <a:ext cx="83994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Ones’ Complement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leading bit codes the sign (0: +, 1: – )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/>
              <a:t>k-1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digits to represent the absolute value of a given number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negation by inverting of the number</a:t>
            </a:r>
            <a:endParaRPr sz="1800"/>
          </a:p>
          <a:p>
            <a:pPr indent="-3111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bit-wise flipping of 1s and 0s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/>
              <a:t>Problem: there are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two representations of 0:</a:t>
            </a:r>
            <a:endParaRPr sz="1800"/>
          </a:p>
          <a:p>
            <a:pPr indent="-3111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0000 0000 </a:t>
            </a:r>
            <a:endParaRPr sz="1800"/>
          </a:p>
          <a:p>
            <a:pPr indent="-3111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1111 1111</a:t>
            </a:r>
            <a:endParaRPr sz="1800"/>
          </a:p>
        </p:txBody>
      </p:sp>
      <p:sp>
        <p:nvSpPr>
          <p:cNvPr id="480" name="Google Shape;480;p42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Negative Numbers</a:t>
            </a:r>
            <a:endParaRPr sz="4400"/>
          </a:p>
        </p:txBody>
      </p:sp>
      <p:sp>
        <p:nvSpPr>
          <p:cNvPr id="481" name="Google Shape;481;p42"/>
          <p:cNvSpPr/>
          <p:nvPr/>
        </p:nvSpPr>
        <p:spPr>
          <a:xfrm flipH="1" rot="10800000">
            <a:off x="5940322" y="3222025"/>
            <a:ext cx="2916162" cy="13399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813" y="0"/>
                </a:lnTo>
                <a:cubicBezTo>
                  <a:pt x="21248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42"/>
          <p:cNvSpPr txBox="1"/>
          <p:nvPr/>
        </p:nvSpPr>
        <p:spPr>
          <a:xfrm>
            <a:off x="5940250" y="3322425"/>
            <a:ext cx="29163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i="0" lang="en-US" sz="1600" u="none" cap="none" strike="noStrike">
                <a:solidFill>
                  <a:srgbClr val="59C7EB"/>
                </a:solidFill>
              </a:rPr>
              <a:t>Example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000000"/>
                </a:solidFill>
              </a:rPr>
              <a:t> 27</a:t>
            </a:r>
            <a:r>
              <a:rPr baseline="-25000" i="0" lang="en-US" sz="1600" u="none" cap="none" strike="noStrike">
                <a:solidFill>
                  <a:srgbClr val="000000"/>
                </a:solidFill>
              </a:rPr>
              <a:t>10</a:t>
            </a:r>
            <a:r>
              <a:rPr i="0" lang="en-US" sz="1600" u="none" cap="none" strike="noStrike">
                <a:solidFill>
                  <a:srgbClr val="000000"/>
                </a:solidFill>
              </a:rPr>
              <a:t> = </a:t>
            </a:r>
            <a:r>
              <a:rPr i="0" lang="en-US" sz="1600" u="sng" cap="none" strike="noStrike">
                <a:solidFill>
                  <a:srgbClr val="000000"/>
                </a:solidFill>
              </a:rPr>
              <a:t>0</a:t>
            </a:r>
            <a:r>
              <a:rPr i="0" lang="en-US" sz="1600" u="none" cap="none" strike="noStrike">
                <a:solidFill>
                  <a:srgbClr val="000000"/>
                </a:solidFill>
              </a:rPr>
              <a:t>001 1011</a:t>
            </a:r>
            <a:r>
              <a:rPr baseline="-25000" i="0" lang="en-US" sz="1600" u="none" cap="none" strike="noStrike">
                <a:solidFill>
                  <a:srgbClr val="000000"/>
                </a:solidFill>
              </a:rPr>
              <a:t>2</a:t>
            </a:r>
            <a:endParaRPr baseline="-25000" i="0" sz="1800" u="none" cap="none" strike="noStrike">
              <a:solidFill>
                <a:srgbClr val="000000"/>
              </a:solidFill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000000"/>
                </a:solidFill>
              </a:rPr>
              <a:t>-27</a:t>
            </a:r>
            <a:r>
              <a:rPr baseline="-25000" i="0" lang="en-US" sz="1600" u="none" cap="none" strike="noStrike">
                <a:solidFill>
                  <a:srgbClr val="000000"/>
                </a:solidFill>
              </a:rPr>
              <a:t>10</a:t>
            </a:r>
            <a:r>
              <a:rPr i="0" lang="en-US" sz="1600" u="none" cap="none" strike="noStrike">
                <a:solidFill>
                  <a:srgbClr val="000000"/>
                </a:solidFill>
              </a:rPr>
              <a:t> = </a:t>
            </a:r>
            <a:r>
              <a:rPr i="0" lang="en-US" sz="1600" u="sng" cap="none" strike="noStrike">
                <a:solidFill>
                  <a:srgbClr val="000000"/>
                </a:solidFill>
              </a:rPr>
              <a:t>1</a:t>
            </a:r>
            <a:r>
              <a:rPr i="0" lang="en-US" sz="1600" u="none" cap="none" strike="noStrike">
                <a:solidFill>
                  <a:srgbClr val="000000"/>
                </a:solidFill>
              </a:rPr>
              <a:t>110 0100</a:t>
            </a:r>
            <a:r>
              <a:rPr baseline="-25000" i="0" lang="en-US" sz="1600" u="none" cap="none" strike="noStrike">
                <a:solidFill>
                  <a:srgbClr val="000000"/>
                </a:solidFill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2" y="315686"/>
            <a:ext cx="18507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372292" y="1029489"/>
            <a:ext cx="8399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000000"/>
                </a:solidFill>
              </a:rPr>
              <a:t>Information Coding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sz="2000"/>
              <a:t>Conversion Between Number Coding Systems</a:t>
            </a:r>
            <a:endParaRPr sz="2000"/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Character Coding</a:t>
            </a:r>
            <a:endParaRPr sz="2000"/>
          </a:p>
        </p:txBody>
      </p:sp>
      <p:sp>
        <p:nvSpPr>
          <p:cNvPr id="95" name="Google Shape;95;p16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Outline</a:t>
            </a:r>
            <a:endParaRPr sz="4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" id="488" name="Google Shape;48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4425" y="1817049"/>
            <a:ext cx="3449568" cy="297059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3"/>
          <p:cNvSpPr/>
          <p:nvPr/>
        </p:nvSpPr>
        <p:spPr>
          <a:xfrm>
            <a:off x="0" y="315686"/>
            <a:ext cx="32427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90" name="Google Shape;490;p43"/>
          <p:cNvSpPr txBox="1"/>
          <p:nvPr/>
        </p:nvSpPr>
        <p:spPr>
          <a:xfrm>
            <a:off x="372292" y="1029489"/>
            <a:ext cx="83994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Two’s Complement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leading bit codes the sign (0: +, 1: – )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negation by inverting of the number and adding 1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unique representation of 0: 0000 0000</a:t>
            </a:r>
            <a:endParaRPr sz="1800"/>
          </a:p>
          <a:p>
            <a:pPr indent="-1968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1968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1968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1968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1968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3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Negative Numbers</a:t>
            </a:r>
            <a:endParaRPr sz="4400"/>
          </a:p>
        </p:txBody>
      </p:sp>
      <p:sp>
        <p:nvSpPr>
          <p:cNvPr id="492" name="Google Shape;492;p43"/>
          <p:cNvSpPr/>
          <p:nvPr/>
        </p:nvSpPr>
        <p:spPr>
          <a:xfrm flipH="1" rot="10800000">
            <a:off x="805541" y="3034657"/>
            <a:ext cx="3859596" cy="146961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948" y="0"/>
                </a:lnTo>
                <a:cubicBezTo>
                  <a:pt x="21308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43"/>
          <p:cNvSpPr txBox="1"/>
          <p:nvPr/>
        </p:nvSpPr>
        <p:spPr>
          <a:xfrm>
            <a:off x="851261" y="3034646"/>
            <a:ext cx="37683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i="0" lang="en-US" sz="1600" u="none" cap="none" strike="noStrike">
                <a:solidFill>
                  <a:srgbClr val="59C7EB"/>
                </a:solidFill>
              </a:rPr>
              <a:t>Example</a:t>
            </a:r>
            <a:endParaRPr/>
          </a:p>
          <a:p>
            <a:pPr indent="457200" lvl="1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 27</a:t>
            </a:r>
            <a:r>
              <a:rPr baseline="-25000" i="0" lang="en-US" sz="1600" u="none" cap="none" strike="noStrike">
                <a:solidFill>
                  <a:srgbClr val="000000"/>
                </a:solidFill>
              </a:rPr>
              <a:t>10</a:t>
            </a:r>
            <a:r>
              <a:rPr i="0" lang="en-US" sz="1600" u="none" cap="none" strike="noStrike">
                <a:solidFill>
                  <a:srgbClr val="000000"/>
                </a:solidFill>
              </a:rPr>
              <a:t> = 0001 1011</a:t>
            </a:r>
            <a:r>
              <a:rPr baseline="-25000" i="0" lang="en-US" sz="1600" u="none" cap="none" strike="noStrike">
                <a:solidFill>
                  <a:srgbClr val="000000"/>
                </a:solidFill>
              </a:rPr>
              <a:t>2</a:t>
            </a:r>
            <a:endParaRPr baseline="-25000" i="0" sz="1800" u="none" cap="none" strike="noStrike">
              <a:solidFill>
                <a:srgbClr val="000000"/>
              </a:solidFill>
            </a:endParaRPr>
          </a:p>
          <a:p>
            <a:pPr indent="457200" lvl="1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            1110 0100</a:t>
            </a:r>
            <a:r>
              <a:rPr baseline="-25000" i="0" lang="en-US" sz="1600" u="none" cap="none" strike="noStrike">
                <a:solidFill>
                  <a:srgbClr val="000000"/>
                </a:solidFill>
              </a:rPr>
              <a:t>2</a:t>
            </a:r>
            <a:r>
              <a:rPr i="0" lang="en-US" sz="1600" u="none" cap="none" strike="noStrike">
                <a:solidFill>
                  <a:srgbClr val="000000"/>
                </a:solidFill>
              </a:rPr>
              <a:t>    (inverted)</a:t>
            </a:r>
            <a:endParaRPr/>
          </a:p>
          <a:p>
            <a:pPr indent="457200" lvl="1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            1110 0101</a:t>
            </a:r>
            <a:r>
              <a:rPr baseline="-25000" i="0" lang="en-US" sz="1600" u="none" cap="none" strike="noStrike">
                <a:solidFill>
                  <a:srgbClr val="000000"/>
                </a:solidFill>
              </a:rPr>
              <a:t>2</a:t>
            </a:r>
            <a:r>
              <a:rPr i="0" lang="en-US" sz="1600" u="none" cap="none" strike="noStrike">
                <a:solidFill>
                  <a:srgbClr val="000000"/>
                </a:solidFill>
              </a:rPr>
              <a:t> = – 27</a:t>
            </a:r>
            <a:r>
              <a:rPr baseline="-25000" i="0" lang="en-US" sz="1600" u="none" cap="none" strike="noStrike">
                <a:solidFill>
                  <a:srgbClr val="000000"/>
                </a:solidFill>
              </a:rPr>
              <a:t>10</a:t>
            </a:r>
            <a:r>
              <a:rPr i="0" lang="en-US" sz="1600" u="none" cap="none" strike="noStrike">
                <a:solidFill>
                  <a:srgbClr val="000000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 txBox="1"/>
          <p:nvPr/>
        </p:nvSpPr>
        <p:spPr>
          <a:xfrm>
            <a:off x="372292" y="1146017"/>
            <a:ext cx="8399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Standardized according to IEEE 754: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single or double precision (32 or 64 bit, float or double)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1 bit for the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sign of mantissa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: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s = </a:t>
            </a:r>
            <a:r>
              <a:rPr i="1" lang="en-US" sz="1800"/>
              <a:t>-1</a:t>
            </a:r>
            <a:r>
              <a:rPr baseline="30000" i="1" lang="en-US" sz="1800">
                <a:solidFill>
                  <a:schemeClr val="dk1"/>
                </a:solidFill>
              </a:rPr>
              <a:t>S</a:t>
            </a:r>
            <a:r>
              <a:rPr baseline="-25000" i="1" lang="en-US" sz="1800">
                <a:solidFill>
                  <a:schemeClr val="dk1"/>
                </a:solidFill>
              </a:rPr>
              <a:t>   </a:t>
            </a:r>
            <a:r>
              <a:rPr baseline="-25000" lang="en-US" sz="1800">
                <a:solidFill>
                  <a:schemeClr val="dk1"/>
                </a:solidFill>
              </a:rPr>
              <a:t> 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8/11 bit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biased exponent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: </a:t>
            </a:r>
            <a:r>
              <a:rPr i="1" lang="en-US" sz="1800"/>
              <a:t>e = E - B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 </a:t>
            </a:r>
            <a:endParaRPr i="1" sz="1800"/>
          </a:p>
          <a:p>
            <a:pPr indent="-3111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bias permits </a:t>
            </a:r>
            <a:r>
              <a:rPr lang="en-US" sz="1800"/>
              <a:t>to have a longer range of negative exponents</a:t>
            </a:r>
            <a:endParaRPr sz="1800"/>
          </a:p>
          <a:p>
            <a:pPr indent="-3111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1" lang="en-US" sz="1800"/>
              <a:t>B=127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or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B</a:t>
            </a:r>
            <a:r>
              <a:rPr i="1" lang="en-US" sz="1800"/>
              <a:t>=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1023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23/52 bit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normalized mantissa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with implicit 1: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m= 1.M</a:t>
            </a:r>
            <a:endParaRPr i="1" sz="1800"/>
          </a:p>
          <a:p>
            <a:pPr indent="-3111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leading 1 is not explicitly stored</a:t>
            </a:r>
            <a:endParaRPr sz="1800"/>
          </a:p>
          <a:p>
            <a:pPr indent="-3111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mantissa and exponent are adjusted accordingly (normalized)</a:t>
            </a:r>
            <a:endParaRPr sz="1800"/>
          </a:p>
        </p:txBody>
      </p:sp>
      <p:sp>
        <p:nvSpPr>
          <p:cNvPr id="500" name="Google Shape;500;p44"/>
          <p:cNvSpPr/>
          <p:nvPr/>
        </p:nvSpPr>
        <p:spPr>
          <a:xfrm>
            <a:off x="0" y="315686"/>
            <a:ext cx="19686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01" name="Google Shape;501;p44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IEEE 754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"/>
          <p:cNvSpPr txBox="1"/>
          <p:nvPr/>
        </p:nvSpPr>
        <p:spPr>
          <a:xfrm>
            <a:off x="372292" y="1146017"/>
            <a:ext cx="8399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Standardized according to IEEE 754: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single or double precision (32 or 64 bit, float or double)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1 bit for the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sign of mantissa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: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s = </a:t>
            </a:r>
            <a:r>
              <a:rPr i="1" lang="en-US" sz="1800"/>
              <a:t>-1</a:t>
            </a:r>
            <a:r>
              <a:rPr baseline="30000" i="1" lang="en-US" sz="1800">
                <a:solidFill>
                  <a:schemeClr val="dk1"/>
                </a:solidFill>
              </a:rPr>
              <a:t>S</a:t>
            </a:r>
            <a:r>
              <a:rPr baseline="-25000" i="1" lang="en-US" sz="1800">
                <a:solidFill>
                  <a:schemeClr val="dk1"/>
                </a:solidFill>
              </a:rPr>
              <a:t>   </a:t>
            </a:r>
            <a:r>
              <a:rPr baseline="-25000" lang="en-US" sz="1800">
                <a:solidFill>
                  <a:schemeClr val="dk1"/>
                </a:solidFill>
              </a:rPr>
              <a:t> 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8/11 bit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biased exponent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: </a:t>
            </a:r>
            <a:r>
              <a:rPr i="1" lang="en-US" sz="1800"/>
              <a:t>e = E - B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 </a:t>
            </a:r>
            <a:endParaRPr i="1"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23/52 bit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normalized mantissa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with implicit 1: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m= 1.M</a:t>
            </a:r>
            <a:endParaRPr sz="1800"/>
          </a:p>
        </p:txBody>
      </p:sp>
      <p:sp>
        <p:nvSpPr>
          <p:cNvPr id="508" name="Google Shape;508;p45"/>
          <p:cNvSpPr/>
          <p:nvPr/>
        </p:nvSpPr>
        <p:spPr>
          <a:xfrm>
            <a:off x="0" y="315686"/>
            <a:ext cx="19686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09" name="Google Shape;509;p45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IEEE 754</a:t>
            </a:r>
            <a:endParaRPr sz="2400"/>
          </a:p>
        </p:txBody>
      </p:sp>
      <p:sp>
        <p:nvSpPr>
          <p:cNvPr id="510" name="Google Shape;510;p45"/>
          <p:cNvSpPr txBox="1"/>
          <p:nvPr/>
        </p:nvSpPr>
        <p:spPr>
          <a:xfrm>
            <a:off x="189350" y="3888575"/>
            <a:ext cx="319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Single Precision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IEEE 754 Floating-Point Standard</a:t>
            </a:r>
            <a:endParaRPr sz="1500"/>
          </a:p>
        </p:txBody>
      </p:sp>
      <p:sp>
        <p:nvSpPr>
          <p:cNvPr id="511" name="Google Shape;511;p45"/>
          <p:cNvSpPr txBox="1"/>
          <p:nvPr/>
        </p:nvSpPr>
        <p:spPr>
          <a:xfrm>
            <a:off x="4725925" y="3842375"/>
            <a:ext cx="336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Double Precision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IEEE 754 Floating-Point Standard</a:t>
            </a:r>
            <a:endParaRPr sz="1500"/>
          </a:p>
        </p:txBody>
      </p:sp>
      <p:pic>
        <p:nvPicPr>
          <p:cNvPr id="512" name="Google Shape;5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50" y="3146775"/>
            <a:ext cx="277930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6104" y="3129875"/>
            <a:ext cx="5500247" cy="6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6"/>
          <p:cNvSpPr/>
          <p:nvPr/>
        </p:nvSpPr>
        <p:spPr>
          <a:xfrm>
            <a:off x="0" y="315686"/>
            <a:ext cx="19686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20" name="Google Shape;520;p46"/>
          <p:cNvSpPr txBox="1"/>
          <p:nvPr/>
        </p:nvSpPr>
        <p:spPr>
          <a:xfrm>
            <a:off x="532337" y="2780894"/>
            <a:ext cx="83994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Special representation for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/>
              <a:t>0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: exponent and mantissa are both 0</a:t>
            </a:r>
            <a:endParaRPr sz="1800"/>
          </a:p>
          <a:p>
            <a: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there </a:t>
            </a:r>
            <a:r>
              <a:rPr lang="en-US" sz="1800"/>
              <a:t>is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a positive and negative 0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/>
              <a:t>infinity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: exponent E only 1s, mantissa M=0 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2984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Value range</a:t>
            </a:r>
            <a:r>
              <a:rPr lang="en-US" sz="1800"/>
              <a:t>s:		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simple precision:  1.4 ∙</a:t>
            </a:r>
            <a:r>
              <a:rPr lang="en-US" sz="1800" u="none" cap="none" strike="noStrike">
                <a:solidFill>
                  <a:srgbClr val="000000"/>
                </a:solidFill>
              </a:rPr>
              <a:t> 10</a:t>
            </a:r>
            <a:r>
              <a:rPr baseline="30000" lang="en-US" sz="1800">
                <a:solidFill>
                  <a:schemeClr val="dk1"/>
                </a:solidFill>
              </a:rPr>
              <a:t>-45</a:t>
            </a:r>
            <a:r>
              <a:rPr baseline="-25000" lang="en-US" sz="1800">
                <a:solidFill>
                  <a:schemeClr val="dk1"/>
                </a:solidFill>
              </a:rPr>
              <a:t>    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≤</a:t>
            </a:r>
            <a:r>
              <a:rPr lang="en-US" sz="1800"/>
              <a:t> |z|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≤   3.4 ∙ </a:t>
            </a:r>
            <a:r>
              <a:rPr lang="en-US" sz="1800">
                <a:solidFill>
                  <a:schemeClr val="dk1"/>
                </a:solidFill>
              </a:rPr>
              <a:t>10</a:t>
            </a:r>
            <a:r>
              <a:rPr baseline="30000" lang="en-US" sz="1800">
                <a:solidFill>
                  <a:schemeClr val="dk1"/>
                </a:solidFill>
              </a:rPr>
              <a:t>38</a:t>
            </a:r>
            <a:r>
              <a:rPr baseline="-25000" lang="en-US" sz="1800">
                <a:solidFill>
                  <a:schemeClr val="dk1"/>
                </a:solidFill>
              </a:rPr>
              <a:t> </a:t>
            </a:r>
            <a:r>
              <a:rPr lang="en-US" sz="1800"/>
              <a:t>   </a:t>
            </a:r>
            <a:br>
              <a:rPr lang="en-US" sz="1800"/>
            </a:br>
            <a:r>
              <a:rPr lang="en-US" sz="1800"/>
              <a:t>					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double precision:  4.9 ∙ </a:t>
            </a:r>
            <a:r>
              <a:rPr lang="en-US" sz="1800">
                <a:solidFill>
                  <a:schemeClr val="dk1"/>
                </a:solidFill>
              </a:rPr>
              <a:t>10</a:t>
            </a:r>
            <a:r>
              <a:rPr baseline="30000" lang="en-US" sz="1800">
                <a:solidFill>
                  <a:schemeClr val="dk1"/>
                </a:solidFill>
              </a:rPr>
              <a:t>-324</a:t>
            </a:r>
            <a:r>
              <a:rPr baseline="-25000" lang="en-US" sz="1800">
                <a:solidFill>
                  <a:schemeClr val="dk1"/>
                </a:solidFill>
              </a:rPr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≤</a:t>
            </a:r>
            <a:r>
              <a:rPr lang="en-US" sz="1800"/>
              <a:t> |z|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≤   1.7 ∙ </a:t>
            </a:r>
            <a:r>
              <a:rPr lang="en-US" sz="1800">
                <a:solidFill>
                  <a:schemeClr val="dk1"/>
                </a:solidFill>
              </a:rPr>
              <a:t>10</a:t>
            </a:r>
            <a:r>
              <a:rPr baseline="30000" lang="en-US" sz="1800">
                <a:solidFill>
                  <a:schemeClr val="dk1"/>
                </a:solidFill>
              </a:rPr>
              <a:t>308</a:t>
            </a:r>
            <a:r>
              <a:rPr baseline="-25000" lang="en-US" sz="1800">
                <a:solidFill>
                  <a:schemeClr val="dk1"/>
                </a:solidFill>
              </a:rPr>
              <a:t> 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1" name="Google Shape;521;p46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IEEE 754</a:t>
            </a:r>
            <a:endParaRPr sz="4400"/>
          </a:p>
        </p:txBody>
      </p:sp>
      <p:sp>
        <p:nvSpPr>
          <p:cNvPr id="522" name="Google Shape;522;p46"/>
          <p:cNvSpPr txBox="1"/>
          <p:nvPr/>
        </p:nvSpPr>
        <p:spPr>
          <a:xfrm>
            <a:off x="148150" y="2011500"/>
            <a:ext cx="319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Single Precision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IEEE 754 Floating-Point Standard</a:t>
            </a:r>
            <a:endParaRPr sz="1500"/>
          </a:p>
        </p:txBody>
      </p:sp>
      <p:sp>
        <p:nvSpPr>
          <p:cNvPr id="523" name="Google Shape;523;p46"/>
          <p:cNvSpPr txBox="1"/>
          <p:nvPr/>
        </p:nvSpPr>
        <p:spPr>
          <a:xfrm>
            <a:off x="4684725" y="1965300"/>
            <a:ext cx="336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Double </a:t>
            </a:r>
            <a:r>
              <a:rPr lang="en-US" sz="1500"/>
              <a:t>Precision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IEEE 754 Floating-Point Standard</a:t>
            </a:r>
            <a:endParaRPr sz="1500"/>
          </a:p>
        </p:txBody>
      </p:sp>
      <p:pic>
        <p:nvPicPr>
          <p:cNvPr id="524" name="Google Shape;5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50" y="1269700"/>
            <a:ext cx="2779300" cy="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4904" y="1252800"/>
            <a:ext cx="5500247" cy="6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7"/>
          <p:cNvSpPr/>
          <p:nvPr/>
        </p:nvSpPr>
        <p:spPr>
          <a:xfrm>
            <a:off x="0" y="315686"/>
            <a:ext cx="19686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32" name="Google Shape;532;p47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IEEE 754</a:t>
            </a:r>
            <a:endParaRPr sz="4400"/>
          </a:p>
        </p:txBody>
      </p:sp>
      <p:sp>
        <p:nvSpPr>
          <p:cNvPr id="533" name="Google Shape;533;p47"/>
          <p:cNvSpPr/>
          <p:nvPr/>
        </p:nvSpPr>
        <p:spPr>
          <a:xfrm flipH="1" rot="10800000">
            <a:off x="573000" y="1077695"/>
            <a:ext cx="7770924" cy="360860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14" y="0"/>
                </a:lnTo>
                <a:cubicBezTo>
                  <a:pt x="21159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7"/>
          <p:cNvSpPr txBox="1"/>
          <p:nvPr/>
        </p:nvSpPr>
        <p:spPr>
          <a:xfrm>
            <a:off x="849273" y="1122125"/>
            <a:ext cx="72333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59C7EB"/>
                </a:solidFill>
              </a:rPr>
              <a:t>Example: Decimal value to float value</a:t>
            </a:r>
            <a:endParaRPr sz="1800"/>
          </a:p>
          <a:p>
            <a:pPr indent="457200" lvl="1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18.625 in single precision</a:t>
            </a:r>
            <a:endParaRPr sz="1800"/>
          </a:p>
          <a:p>
            <a:pPr indent="-2984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bias</a:t>
            </a:r>
            <a:r>
              <a:rPr lang="en-US" sz="1800"/>
              <a:t> B = 127 = </a:t>
            </a:r>
            <a:r>
              <a:rPr lang="en-US" sz="1800">
                <a:solidFill>
                  <a:schemeClr val="dk1"/>
                </a:solidFill>
              </a:rPr>
              <a:t>2</a:t>
            </a:r>
            <a:r>
              <a:rPr baseline="30000" lang="en-US" sz="1800">
                <a:solidFill>
                  <a:schemeClr val="dk1"/>
                </a:solidFill>
              </a:rPr>
              <a:t>7 </a:t>
            </a:r>
            <a:r>
              <a:rPr lang="en-US" sz="1800"/>
              <a:t>-1 </a:t>
            </a:r>
            <a:endParaRPr sz="1800"/>
          </a:p>
          <a:p>
            <a:pPr indent="-2984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transform to binary notation: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18.625</a:t>
            </a:r>
            <a:r>
              <a:rPr baseline="-25000" i="0" lang="en-US" sz="1800" u="none" cap="none" strike="noStrike">
                <a:solidFill>
                  <a:srgbClr val="000000"/>
                </a:solidFill>
              </a:rPr>
              <a:t>10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= 10010.101000…</a:t>
            </a:r>
            <a:r>
              <a:rPr baseline="-25000" i="0" lang="en-US" sz="1800" u="none" cap="none" strike="noStrike">
                <a:solidFill>
                  <a:srgbClr val="000000"/>
                </a:solidFill>
              </a:rPr>
              <a:t>2</a:t>
            </a:r>
            <a:endParaRPr baseline="-25000" i="0" sz="1800" u="none" cap="none" strike="noStrike">
              <a:solidFill>
                <a:srgbClr val="000000"/>
              </a:solidFill>
            </a:endParaRPr>
          </a:p>
          <a:p>
            <a:pPr indent="-2984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normalize to calculate exponent: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10010.101000…</a:t>
            </a:r>
            <a:r>
              <a:rPr baseline="-25000" i="0" lang="en-US" sz="1800" u="none" cap="none" strike="noStrike">
                <a:solidFill>
                  <a:srgbClr val="000000"/>
                </a:solidFill>
              </a:rPr>
              <a:t>2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= 1.0010101000… </a:t>
            </a:r>
            <a:r>
              <a:rPr lang="en-US" sz="1800">
                <a:solidFill>
                  <a:schemeClr val="dk1"/>
                </a:solidFill>
              </a:rPr>
              <a:t>∙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2</a:t>
            </a:r>
            <a:r>
              <a:rPr baseline="30000" i="0" lang="en-US" sz="1800" u="none" cap="none" strike="noStrike">
                <a:solidFill>
                  <a:srgbClr val="000000"/>
                </a:solidFill>
              </a:rPr>
              <a:t>4</a:t>
            </a:r>
            <a:endParaRPr sz="1800"/>
          </a:p>
          <a:p>
            <a:pPr indent="-2984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exponent with bias: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E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= 4</a:t>
            </a:r>
            <a:r>
              <a:rPr baseline="-25000" i="0" lang="en-US" sz="1800" u="none" cap="none" strike="noStrike">
                <a:solidFill>
                  <a:srgbClr val="000000"/>
                </a:solidFill>
              </a:rPr>
              <a:t>10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+ 127</a:t>
            </a:r>
            <a:r>
              <a:rPr baseline="-25000" i="0" lang="en-US" sz="1800" u="none" cap="none" strike="noStrike">
                <a:solidFill>
                  <a:srgbClr val="000000"/>
                </a:solidFill>
              </a:rPr>
              <a:t>10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= 131</a:t>
            </a:r>
            <a:r>
              <a:rPr baseline="-25000" i="0" lang="en-US" sz="1800" u="none" cap="none" strike="noStrike">
                <a:solidFill>
                  <a:srgbClr val="000000"/>
                </a:solidFill>
              </a:rPr>
              <a:t>10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= 1000 0011</a:t>
            </a:r>
            <a:r>
              <a:rPr baseline="-25000" i="0" lang="en-US" sz="1800" u="none" cap="none" strike="noStrike">
                <a:solidFill>
                  <a:srgbClr val="000000"/>
                </a:solidFill>
              </a:rPr>
              <a:t>2</a:t>
            </a:r>
            <a:endParaRPr baseline="-25000" i="0" sz="1800" u="none" cap="none" strike="noStrike">
              <a:solidFill>
                <a:srgbClr val="000000"/>
              </a:solidFill>
            </a:endParaRPr>
          </a:p>
          <a:p>
            <a:pPr indent="-2984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sign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S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= 0</a:t>
            </a:r>
            <a:endParaRPr sz="1800"/>
          </a:p>
          <a:p>
            <a:pPr indent="-2984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result:</a:t>
            </a: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0|10000011|00101010000000000000000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8"/>
          <p:cNvSpPr/>
          <p:nvPr/>
        </p:nvSpPr>
        <p:spPr>
          <a:xfrm>
            <a:off x="0" y="315686"/>
            <a:ext cx="19686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41" name="Google Shape;541;p48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IEEE 754</a:t>
            </a:r>
            <a:endParaRPr sz="4400"/>
          </a:p>
        </p:txBody>
      </p:sp>
      <p:sp>
        <p:nvSpPr>
          <p:cNvPr id="542" name="Google Shape;542;p48"/>
          <p:cNvSpPr/>
          <p:nvPr/>
        </p:nvSpPr>
        <p:spPr>
          <a:xfrm flipH="1" rot="10800000">
            <a:off x="506301" y="1264084"/>
            <a:ext cx="7200792" cy="276906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935" y="0"/>
                </a:lnTo>
                <a:cubicBezTo>
                  <a:pt x="21302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8"/>
          <p:cNvSpPr txBox="1"/>
          <p:nvPr/>
        </p:nvSpPr>
        <p:spPr>
          <a:xfrm>
            <a:off x="740443" y="1287368"/>
            <a:ext cx="7489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59C7EB"/>
                </a:solidFill>
              </a:rPr>
              <a:t>Example: Float value to decimal value</a:t>
            </a:r>
            <a:endParaRPr sz="1800"/>
          </a:p>
          <a:p>
            <a:pPr indent="457200" lvl="1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1|10010011|10100000000000000000000 in single precision</a:t>
            </a:r>
            <a:endParaRPr sz="1800"/>
          </a:p>
          <a:p>
            <a:pPr indent="-2984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sign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S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= 1, i.e., a negative number</a:t>
            </a:r>
            <a:endParaRPr sz="1800"/>
          </a:p>
          <a:p>
            <a:pPr indent="-2984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exponent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E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= 147 = 127 + 20, i.e., e = 20</a:t>
            </a:r>
            <a:endParaRPr sz="1800"/>
          </a:p>
          <a:p>
            <a:pPr indent="-2984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mantissa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m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= 1 + 1 </a:t>
            </a:r>
            <a:r>
              <a:rPr lang="en-US" sz="1800">
                <a:solidFill>
                  <a:schemeClr val="dk1"/>
                </a:solidFill>
              </a:rPr>
              <a:t>∙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2</a:t>
            </a:r>
            <a:r>
              <a:rPr baseline="30000" i="0" lang="en-US" sz="1800" u="none" cap="none" strike="noStrike">
                <a:solidFill>
                  <a:srgbClr val="000000"/>
                </a:solidFill>
              </a:rPr>
              <a:t>-1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+ 1 </a:t>
            </a:r>
            <a:r>
              <a:rPr lang="en-US" sz="1800">
                <a:solidFill>
                  <a:schemeClr val="dk1"/>
                </a:solidFill>
              </a:rPr>
              <a:t>∙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2</a:t>
            </a:r>
            <a:r>
              <a:rPr baseline="30000" i="0" lang="en-US" sz="1800" u="none" cap="none" strike="noStrike">
                <a:solidFill>
                  <a:srgbClr val="000000"/>
                </a:solidFill>
              </a:rPr>
              <a:t>-3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= 1.625</a:t>
            </a:r>
            <a:endParaRPr sz="1800"/>
          </a:p>
          <a:p>
            <a:pPr indent="-2984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result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 - 1.625 </a:t>
            </a:r>
            <a:r>
              <a:rPr lang="en-US" sz="1800">
                <a:solidFill>
                  <a:schemeClr val="dk1"/>
                </a:solidFill>
              </a:rPr>
              <a:t>∙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2</a:t>
            </a:r>
            <a:r>
              <a:rPr baseline="30000" i="0" lang="en-US" sz="1800" u="none" cap="none" strike="noStrike">
                <a:solidFill>
                  <a:srgbClr val="000000"/>
                </a:solidFill>
              </a:rPr>
              <a:t>20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= - 1 703 946.0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9"/>
          <p:cNvSpPr/>
          <p:nvPr/>
        </p:nvSpPr>
        <p:spPr>
          <a:xfrm>
            <a:off x="1" y="315686"/>
            <a:ext cx="4943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50" name="Google Shape;550;p49"/>
          <p:cNvSpPr txBox="1"/>
          <p:nvPr/>
        </p:nvSpPr>
        <p:spPr>
          <a:xfrm>
            <a:off x="372292" y="1188414"/>
            <a:ext cx="83994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Limited value range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can not represent every possible number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in practice double precision does cover most cases though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984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Limited precision, rounding errors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limited room for decimal places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certain decimal numbers can not be expressed 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precisely in binary notation:</a:t>
            </a:r>
            <a:endParaRPr sz="1800"/>
          </a:p>
          <a:p>
            <a:pPr indent="-3111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very common example: 0.1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accumulation of small rounding errors possible</a:t>
            </a:r>
            <a:endParaRPr sz="1800"/>
          </a:p>
        </p:txBody>
      </p:sp>
      <p:sp>
        <p:nvSpPr>
          <p:cNvPr id="551" name="Google Shape;551;p49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Problems with Number Coding</a:t>
            </a:r>
            <a:endParaRPr sz="4400"/>
          </a:p>
        </p:txBody>
      </p:sp>
      <p:sp>
        <p:nvSpPr>
          <p:cNvPr id="552" name="Google Shape;552;p49"/>
          <p:cNvSpPr/>
          <p:nvPr/>
        </p:nvSpPr>
        <p:spPr>
          <a:xfrm flipH="1" rot="10800000">
            <a:off x="6196450" y="2306854"/>
            <a:ext cx="2812158" cy="24371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933" y="0"/>
                </a:lnTo>
                <a:cubicBezTo>
                  <a:pt x="2085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9"/>
          <p:cNvSpPr txBox="1"/>
          <p:nvPr/>
        </p:nvSpPr>
        <p:spPr>
          <a:xfrm>
            <a:off x="6307467" y="2340308"/>
            <a:ext cx="24510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b="0" i="0" lang="en-US" sz="1600" u="none" cap="none" strike="noStrike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Example (in Python)</a:t>
            </a:r>
            <a:endParaRPr/>
          </a:p>
          <a:p>
            <a:pPr indent="457200" lvl="1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 f = 2</a:t>
            </a:r>
            <a:endParaRPr/>
          </a:p>
          <a:p>
            <a:pPr indent="457200" lvl="1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r>
              <a:rPr b="0" i="0" lang="en-US" sz="1400" u="none" cap="none" strike="noStrike">
                <a:solidFill>
                  <a:srgbClr val="00206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for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i </a:t>
            </a:r>
            <a:r>
              <a:rPr b="0" i="0" lang="en-US" sz="1400" u="none" cap="none" strike="noStrike">
                <a:solidFill>
                  <a:srgbClr val="00206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range(1, 100):</a:t>
            </a:r>
            <a:endParaRPr/>
          </a:p>
          <a:p>
            <a:pPr indent="457200" lvl="1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	f  += 10 ** (-1)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Century Schoolbook"/>
              <a:buAutoNum type="arabicPeriod" startAt="4"/>
            </a:pPr>
            <a:r>
              <a:rPr b="0" i="0" lang="en-US" sz="1400" u="none" cap="none" strike="noStrike">
                <a:solidFill>
                  <a:srgbClr val="00206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print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(f)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&gt;&gt;  2.1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&gt;&gt;  2.2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&gt;&gt;  2.3000000000000003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&gt;&gt;  2.4000000000000004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0"/>
          <p:cNvSpPr/>
          <p:nvPr/>
        </p:nvSpPr>
        <p:spPr>
          <a:xfrm>
            <a:off x="0" y="315675"/>
            <a:ext cx="51291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60" name="Google Shape;560;p50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Rounding and floating point errors</a:t>
            </a:r>
            <a:endParaRPr sz="2400"/>
          </a:p>
        </p:txBody>
      </p:sp>
      <p:sp>
        <p:nvSpPr>
          <p:cNvPr id="561" name="Google Shape;561;p50"/>
          <p:cNvSpPr txBox="1"/>
          <p:nvPr/>
        </p:nvSpPr>
        <p:spPr>
          <a:xfrm>
            <a:off x="272150" y="2739200"/>
            <a:ext cx="4518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Gulf War, 1991: Iraqi Scud missile hit American barracks in Dhahran, Saudi Arabia, killing 28 soldiers and wounding 260.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“A 24-bit representation of 0.1 was used to multiply the clocktime, yielding a result in a pair of 24-bit registers. This was transformed into a 48-bit floating-point number.”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"Roundoff Error and the Patriot Missile", Robert Skeel,  SIAM News (1992)</a:t>
            </a:r>
            <a:endParaRPr/>
          </a:p>
        </p:txBody>
      </p:sp>
      <p:sp>
        <p:nvSpPr>
          <p:cNvPr id="562" name="Google Shape;562;p50"/>
          <p:cNvSpPr txBox="1"/>
          <p:nvPr/>
        </p:nvSpPr>
        <p:spPr>
          <a:xfrm>
            <a:off x="4790450" y="2739200"/>
            <a:ext cx="410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Ariane 5 maiden flight, 1996: Rocket exploded 39 seconds after liftoff.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Error when converting horizontal velocity from a 64-bit floating point number to a 16-bit signed integer between the software of Ariane 5 and Ariane 4.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N° 33–1996: Ariane 501 - Presentation of Inquiry Board report</a:t>
            </a:r>
            <a:endParaRPr/>
          </a:p>
        </p:txBody>
      </p:sp>
      <p:pic>
        <p:nvPicPr>
          <p:cNvPr id="563" name="Google Shape;563;p50"/>
          <p:cNvPicPr preferRelativeResize="0"/>
          <p:nvPr/>
        </p:nvPicPr>
        <p:blipFill rotWithShape="1">
          <a:blip r:embed="rId5">
            <a:alphaModFix/>
          </a:blip>
          <a:srcRect b="8288" l="0" r="0" t="25878"/>
          <a:stretch/>
        </p:blipFill>
        <p:spPr>
          <a:xfrm>
            <a:off x="824275" y="994613"/>
            <a:ext cx="3679094" cy="164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0"/>
          <p:cNvPicPr preferRelativeResize="0"/>
          <p:nvPr/>
        </p:nvPicPr>
        <p:blipFill rotWithShape="1">
          <a:blip r:embed="rId6">
            <a:alphaModFix/>
          </a:blip>
          <a:srcRect b="50526" l="0" r="0" t="7199"/>
          <a:stretch/>
        </p:blipFill>
        <p:spPr>
          <a:xfrm>
            <a:off x="5008400" y="994625"/>
            <a:ext cx="3885443" cy="16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1"/>
          <p:cNvSpPr/>
          <p:nvPr/>
        </p:nvSpPr>
        <p:spPr>
          <a:xfrm flipH="1" rot="10800000">
            <a:off x="68350" y="892552"/>
            <a:ext cx="4441338" cy="395004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91" y="0"/>
                </a:lnTo>
                <a:cubicBezTo>
                  <a:pt x="21148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DEFF9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51"/>
          <p:cNvSpPr/>
          <p:nvPr/>
        </p:nvSpPr>
        <p:spPr>
          <a:xfrm>
            <a:off x="0" y="315675"/>
            <a:ext cx="59436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72" name="Google Shape;572;p51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Numeric precision in the social sciences</a:t>
            </a:r>
            <a:endParaRPr sz="2400"/>
          </a:p>
        </p:txBody>
      </p:sp>
      <p:sp>
        <p:nvSpPr>
          <p:cNvPr id="573" name="Google Shape;573;p51"/>
          <p:cNvSpPr txBox="1"/>
          <p:nvPr/>
        </p:nvSpPr>
        <p:spPr>
          <a:xfrm>
            <a:off x="-64975" y="2523825"/>
            <a:ext cx="4331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-"/>
            </a:pPr>
            <a:r>
              <a:rPr lang="en-US">
                <a:solidFill>
                  <a:srgbClr val="333333"/>
                </a:solidFill>
              </a:rPr>
              <a:t>April 1992 elections in the state of Schleswig-Holstein: The Green Party has a result very close to the 5% threshold</a:t>
            </a:r>
            <a:endParaRPr>
              <a:solidFill>
                <a:srgbClr val="33333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-"/>
            </a:pPr>
            <a:r>
              <a:rPr lang="en-US">
                <a:solidFill>
                  <a:srgbClr val="333333"/>
                </a:solidFill>
              </a:rPr>
              <a:t>Rounding error when printing election results showed 5% for green party when it had 4.97% of the vote. Error would have taken away majority from SPD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“Rounding error changes Parliament makeup”. Debora Weber-Wulff, The Risks Digest (1992)</a:t>
            </a:r>
            <a:endParaRPr/>
          </a:p>
        </p:txBody>
      </p:sp>
      <p:pic>
        <p:nvPicPr>
          <p:cNvPr id="574" name="Google Shape;574;p51"/>
          <p:cNvPicPr preferRelativeResize="0"/>
          <p:nvPr/>
        </p:nvPicPr>
        <p:blipFill rotWithShape="1">
          <a:blip r:embed="rId4">
            <a:alphaModFix/>
          </a:blip>
          <a:srcRect b="43113" l="0" r="0" t="0"/>
          <a:stretch/>
        </p:blipFill>
        <p:spPr>
          <a:xfrm>
            <a:off x="359550" y="1073963"/>
            <a:ext cx="4018711" cy="126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1"/>
          <p:cNvSpPr/>
          <p:nvPr/>
        </p:nvSpPr>
        <p:spPr>
          <a:xfrm flipH="1" rot="10800000">
            <a:off x="4637325" y="892552"/>
            <a:ext cx="4441338" cy="395004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91" y="0"/>
                </a:lnTo>
                <a:cubicBezTo>
                  <a:pt x="21148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DEFF9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51"/>
          <p:cNvSpPr txBox="1"/>
          <p:nvPr/>
        </p:nvSpPr>
        <p:spPr>
          <a:xfrm>
            <a:off x="4637325" y="2353975"/>
            <a:ext cx="4331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1983: the Vancouver Stock Exchange index loses 50% value in two years for no apparent economic reason.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“It began with a nominal value of 1,000.000 and was recalculated after each recorded transaction by calculation to four decimal places, the last place being truncated so that three decimal places were reported. “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“The Numerical Reliability of Econometric Software”. McCullough &amp; Vinod, Journal of Economic Literature (1999)</a:t>
            </a:r>
            <a:endParaRPr>
              <a:highlight>
                <a:srgbClr val="FFFFFF"/>
              </a:highlight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577" name="Google Shape;577;p51"/>
          <p:cNvPicPr preferRelativeResize="0"/>
          <p:nvPr/>
        </p:nvPicPr>
        <p:blipFill rotWithShape="1">
          <a:blip r:embed="rId6">
            <a:alphaModFix/>
          </a:blip>
          <a:srcRect b="50507" l="0" r="0" t="0"/>
          <a:stretch/>
        </p:blipFill>
        <p:spPr>
          <a:xfrm>
            <a:off x="5147150" y="1073975"/>
            <a:ext cx="3421699" cy="126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"/>
          <p:cNvSpPr/>
          <p:nvPr/>
        </p:nvSpPr>
        <p:spPr>
          <a:xfrm>
            <a:off x="0" y="315675"/>
            <a:ext cx="43092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84" name="Google Shape;584;p52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COBOL and Grace Hopper</a:t>
            </a:r>
            <a:endParaRPr sz="2400"/>
          </a:p>
        </p:txBody>
      </p:sp>
      <p:sp>
        <p:nvSpPr>
          <p:cNvPr id="585" name="Google Shape;585;p52"/>
          <p:cNvSpPr txBox="1"/>
          <p:nvPr/>
        </p:nvSpPr>
        <p:spPr>
          <a:xfrm>
            <a:off x="272150" y="1177875"/>
            <a:ext cx="5391300" cy="29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COBOL is a very old programming language developed in the 1960s but still very used in banking, finance, and government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COBOL does no rounding by default on fractions, minimizing the risk of rounding errors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US" sz="1800"/>
              <a:t>Grace Hopper, a.k.a. grandma COBOL, was an American </a:t>
            </a:r>
            <a:r>
              <a:rPr lang="en-US" sz="1800"/>
              <a:t>military</a:t>
            </a:r>
            <a:r>
              <a:rPr lang="en-US" sz="1800"/>
              <a:t> computer scientist that invented machine-independent programming languages, COBOL being one of the first</a:t>
            </a:r>
            <a:endParaRPr sz="1800"/>
          </a:p>
        </p:txBody>
      </p:sp>
      <p:sp>
        <p:nvSpPr>
          <p:cNvPr id="586" name="Google Shape;586;p52"/>
          <p:cNvSpPr txBox="1"/>
          <p:nvPr/>
        </p:nvSpPr>
        <p:spPr>
          <a:xfrm>
            <a:off x="272150" y="4266075"/>
            <a:ext cx="879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https://www.tpr.org/technology-entrepreneurship/2019-05-23/how-cobol-still-powers-the-global-economy-at-60-years-old</a:t>
            </a:r>
            <a:endParaRPr sz="1200"/>
          </a:p>
        </p:txBody>
      </p:sp>
      <p:pic>
        <p:nvPicPr>
          <p:cNvPr id="587" name="Google Shape;5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075" y="968775"/>
            <a:ext cx="2573760" cy="32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-2" y="315675"/>
            <a:ext cx="33930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What is information?</a:t>
            </a:r>
            <a:endParaRPr sz="440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250" y="1027688"/>
            <a:ext cx="7052298" cy="318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1601600" y="4344600"/>
            <a:ext cx="74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Computer Science, information is the representation of knowledge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3"/>
          <p:cNvSpPr/>
          <p:nvPr/>
        </p:nvSpPr>
        <p:spPr>
          <a:xfrm>
            <a:off x="-1" y="315675"/>
            <a:ext cx="28317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94" name="Google Shape;594;p53"/>
          <p:cNvSpPr txBox="1"/>
          <p:nvPr/>
        </p:nvSpPr>
        <p:spPr>
          <a:xfrm>
            <a:off x="372292" y="1029489"/>
            <a:ext cx="8399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BFBFBF"/>
                </a:solidFill>
              </a:rPr>
              <a:t>Information Coding</a:t>
            </a:r>
            <a:endParaRPr>
              <a:solidFill>
                <a:srgbClr val="BFBFBF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BFBFBF"/>
              </a:buClr>
              <a:buSzPts val="2000"/>
              <a:buAutoNum type="arabicPeriod"/>
            </a:pPr>
            <a:r>
              <a:rPr lang="en-US" sz="2000">
                <a:solidFill>
                  <a:srgbClr val="BFBFBF"/>
                </a:solidFill>
              </a:rPr>
              <a:t>Conversion Between Number Coding Systems</a:t>
            </a:r>
            <a:endParaRPr sz="2000">
              <a:solidFill>
                <a:srgbClr val="BFBFBF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Character Coding</a:t>
            </a:r>
            <a:endParaRPr sz="2000">
              <a:solidFill>
                <a:srgbClr val="BFBFBF"/>
              </a:solidFill>
            </a:endParaRPr>
          </a:p>
        </p:txBody>
      </p:sp>
      <p:sp>
        <p:nvSpPr>
          <p:cNvPr id="595" name="Google Shape;595;p53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Character Coding</a:t>
            </a:r>
            <a:endParaRPr sz="4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4"/>
          <p:cNvSpPr/>
          <p:nvPr/>
        </p:nvSpPr>
        <p:spPr>
          <a:xfrm>
            <a:off x="0" y="315686"/>
            <a:ext cx="25146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02" name="Google Shape;602;p54"/>
          <p:cNvSpPr txBox="1"/>
          <p:nvPr/>
        </p:nvSpPr>
        <p:spPr>
          <a:xfrm>
            <a:off x="372300" y="1029500"/>
            <a:ext cx="86412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1" lang="en-US" sz="1800" u="none" cap="none" strike="noStrike">
                <a:solidFill>
                  <a:srgbClr val="000000"/>
                </a:solidFill>
              </a:rPr>
              <a:t>American Standard Code for information interchange</a:t>
            </a:r>
            <a:endParaRPr sz="1800"/>
          </a:p>
          <a:p>
            <a:pPr indent="-2984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Standard since 1963, still in use today</a:t>
            </a:r>
            <a:endParaRPr sz="1800"/>
          </a:p>
          <a:p>
            <a:pPr indent="-1841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initially 7 bit code for tele printers, all codes of US keyboard in one byte</a:t>
            </a:r>
            <a:endParaRPr sz="1800"/>
          </a:p>
          <a:p>
            <a:pPr indent="-3111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128 characters, 33 control characters, 95 printable characters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Missing characters for other keyboards</a:t>
            </a:r>
            <a:endParaRPr sz="1800"/>
          </a:p>
        </p:txBody>
      </p:sp>
      <p:sp>
        <p:nvSpPr>
          <p:cNvPr id="603" name="Google Shape;603;p54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ASCII – Code</a:t>
            </a:r>
            <a:endParaRPr sz="4400"/>
          </a:p>
        </p:txBody>
      </p:sp>
      <p:pic>
        <p:nvPicPr>
          <p:cNvPr descr="Picture 2" id="604" name="Google Shape;60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928" y="1708748"/>
            <a:ext cx="6183951" cy="21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"/>
          <p:cNvSpPr/>
          <p:nvPr/>
        </p:nvSpPr>
        <p:spPr>
          <a:xfrm>
            <a:off x="0" y="315686"/>
            <a:ext cx="22290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11" name="Google Shape;611;p55"/>
          <p:cNvSpPr txBox="1"/>
          <p:nvPr/>
        </p:nvSpPr>
        <p:spPr>
          <a:xfrm>
            <a:off x="372300" y="1029500"/>
            <a:ext cx="869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Extension of ASCII-Codes to 8 bit (1 byte)</a:t>
            </a:r>
            <a:endParaRPr sz="1800"/>
          </a:p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CP850, CP437, IS0-8859-1 to ISO-8859-15 with characters for </a:t>
            </a:r>
            <a:r>
              <a:rPr lang="en-US" sz="1800"/>
              <a:t>other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</a:t>
            </a:r>
            <a:r>
              <a:rPr lang="en-US" sz="1800"/>
              <a:t>languages</a:t>
            </a:r>
            <a:endParaRPr sz="1800"/>
          </a:p>
        </p:txBody>
      </p:sp>
      <p:sp>
        <p:nvSpPr>
          <p:cNvPr id="612" name="Google Shape;612;p55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Code Pages</a:t>
            </a:r>
            <a:endParaRPr sz="4400"/>
          </a:p>
        </p:txBody>
      </p:sp>
      <p:pic>
        <p:nvPicPr>
          <p:cNvPr descr="Picture 1" id="613" name="Google Shape;61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6700" y="1698025"/>
            <a:ext cx="5099375" cy="31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6"/>
          <p:cNvSpPr/>
          <p:nvPr/>
        </p:nvSpPr>
        <p:spPr>
          <a:xfrm>
            <a:off x="1" y="315686"/>
            <a:ext cx="19002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20" name="Google Shape;620;p56"/>
          <p:cNvSpPr txBox="1"/>
          <p:nvPr/>
        </p:nvSpPr>
        <p:spPr>
          <a:xfrm>
            <a:off x="372292" y="1256840"/>
            <a:ext cx="8399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Addresses problems with ASCII and code pages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not all possible characters can be represented, e.g., kanji, chinese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meaning of a code is dependent on code page, therefore frequent confusion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2984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Development of standardized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Unicode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simultaneous representation of all possible characters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fixed translation table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version 1.0 in 1991 with 65 536 different characters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/>
              <a:t>2022 version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</a:t>
            </a:r>
            <a:r>
              <a:rPr lang="en-US" sz="1800"/>
              <a:t>(15.0) has 149,186 characters</a:t>
            </a:r>
            <a:endParaRPr sz="1800"/>
          </a:p>
        </p:txBody>
      </p:sp>
      <p:sp>
        <p:nvSpPr>
          <p:cNvPr id="621" name="Google Shape;621;p56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Unicode</a:t>
            </a:r>
            <a:endParaRPr sz="4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7"/>
          <p:cNvSpPr/>
          <p:nvPr/>
        </p:nvSpPr>
        <p:spPr>
          <a:xfrm>
            <a:off x="1" y="315686"/>
            <a:ext cx="19002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28" name="Google Shape;628;p57"/>
          <p:cNvSpPr txBox="1"/>
          <p:nvPr/>
        </p:nvSpPr>
        <p:spPr>
          <a:xfrm>
            <a:off x="317862" y="1016998"/>
            <a:ext cx="83994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Division of full code space into 17 planes each with 65 536 characters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specification using plane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U+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and at least 4 hexadecimal numbers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one code correspond to exactly one character</a:t>
            </a:r>
            <a:endParaRPr sz="1800"/>
          </a:p>
          <a:p>
            <a:pPr indent="-311150" lvl="2" marL="12001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e.g.: U+00DF = ß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3 Bytes per code</a:t>
            </a:r>
            <a:endParaRPr sz="1800"/>
          </a:p>
          <a:p>
            <a:pPr indent="-2984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Plane 0, Basic Multilingual Plane (BMP)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currently used character sets, punctuation marks, control characters etc.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highly fragmented and mostly occupied</a:t>
            </a:r>
            <a:endParaRPr sz="1800"/>
          </a:p>
          <a:p>
            <a:pPr indent="-2984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Plane 2, Supplementary Ideographic Plane (SIP)</a:t>
            </a:r>
            <a:endParaRPr b="1" sz="1800"/>
          </a:p>
          <a:p>
            <a: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Chinese, Japanese and Korean characters</a:t>
            </a:r>
            <a:endParaRPr sz="1800"/>
          </a:p>
        </p:txBody>
      </p:sp>
      <p:sp>
        <p:nvSpPr>
          <p:cNvPr id="629" name="Google Shape;629;p57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Unicode</a:t>
            </a:r>
            <a:endParaRPr sz="4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8"/>
          <p:cNvSpPr/>
          <p:nvPr/>
        </p:nvSpPr>
        <p:spPr>
          <a:xfrm>
            <a:off x="0" y="315686"/>
            <a:ext cx="43005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36" name="Google Shape;636;p58"/>
          <p:cNvSpPr txBox="1"/>
          <p:nvPr/>
        </p:nvSpPr>
        <p:spPr>
          <a:xfrm>
            <a:off x="272162" y="1068067"/>
            <a:ext cx="8399400" cy="3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3 bytes are necessary for all possible characters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wasting memory in many geographical regions, e.g. Europe</a:t>
            </a:r>
            <a:endParaRPr sz="1800"/>
          </a:p>
          <a:p>
            <a:pPr indent="-2984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Definition of Unicode Transformation Formats (UTF) as solution</a:t>
            </a:r>
            <a:endParaRPr sz="1800"/>
          </a:p>
          <a:p>
            <a:pPr indent="-2984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UTF-16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2 byte per characters </a:t>
            </a:r>
            <a:r>
              <a:rPr lang="en-US" sz="1800"/>
              <a:t>but still wastes memory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other areas are covered by combination of UTF-16 characters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UTF-8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1 byte per character, covers most important Western characters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Compatible with ASCII Codes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additional characters can be covered by a combination of up to three UTF-8 characters</a:t>
            </a:r>
            <a:endParaRPr sz="1800"/>
          </a:p>
        </p:txBody>
      </p:sp>
      <p:sp>
        <p:nvSpPr>
          <p:cNvPr id="637" name="Google Shape;637;p58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Representation of Unicode</a:t>
            </a:r>
            <a:endParaRPr sz="4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9"/>
          <p:cNvSpPr/>
          <p:nvPr/>
        </p:nvSpPr>
        <p:spPr>
          <a:xfrm>
            <a:off x="0" y="315675"/>
            <a:ext cx="51147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44" name="Google Shape;644;p59"/>
          <p:cNvSpPr txBox="1"/>
          <p:nvPr/>
        </p:nvSpPr>
        <p:spPr>
          <a:xfrm>
            <a:off x="272162" y="1068067"/>
            <a:ext cx="83994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Character encoding is a usual source of problems with social science data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Try to control coding in documentation and keep it general (e.g. UTF-8)</a:t>
            </a:r>
            <a:endParaRPr sz="1800"/>
          </a:p>
        </p:txBody>
      </p:sp>
      <p:sp>
        <p:nvSpPr>
          <p:cNvPr id="645" name="Google Shape;645;p59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2440"/>
              <a:t>Usual Character Encoding Issues</a:t>
            </a:r>
            <a:endParaRPr sz="2440"/>
          </a:p>
        </p:txBody>
      </p:sp>
      <p:sp>
        <p:nvSpPr>
          <p:cNvPr id="646" name="Google Shape;646;p59"/>
          <p:cNvSpPr/>
          <p:nvPr/>
        </p:nvSpPr>
        <p:spPr>
          <a:xfrm flipH="1" rot="10800000">
            <a:off x="195375" y="1820461"/>
            <a:ext cx="8747946" cy="302216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91" y="0"/>
                </a:lnTo>
                <a:cubicBezTo>
                  <a:pt x="21148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DEFF9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59"/>
          <p:cNvSpPr txBox="1"/>
          <p:nvPr>
            <p:ph idx="1" type="subTitle"/>
          </p:nvPr>
        </p:nvSpPr>
        <p:spPr>
          <a:xfrm>
            <a:off x="459925" y="2078150"/>
            <a:ext cx="8483400" cy="270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accent1"/>
                </a:solidFill>
              </a:rPr>
              <a:t>&gt;&gt;&gt; </a:t>
            </a:r>
            <a:r>
              <a:rPr lang="en-US" sz="1400"/>
              <a:t>u = chr(40960) + </a:t>
            </a:r>
            <a:r>
              <a:rPr lang="en-US" sz="1400">
                <a:solidFill>
                  <a:schemeClr val="accent3"/>
                </a:solidFill>
              </a:rPr>
              <a:t>u'abcd'</a:t>
            </a:r>
            <a:r>
              <a:rPr lang="en-US" sz="1400"/>
              <a:t> + chr(1972)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accent1"/>
                </a:solidFill>
              </a:rPr>
              <a:t>&gt;&gt;&gt; </a:t>
            </a:r>
            <a:r>
              <a:rPr lang="en-US" sz="1400"/>
              <a:t>u.encode(</a:t>
            </a:r>
            <a:r>
              <a:rPr lang="en-US" sz="1400">
                <a:solidFill>
                  <a:schemeClr val="accent3"/>
                </a:solidFill>
              </a:rPr>
              <a:t>'utf-8'</a:t>
            </a:r>
            <a:r>
              <a:rPr lang="en-US" sz="1400"/>
              <a:t>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accent2"/>
                </a:solidFill>
              </a:rPr>
              <a:t>'\xea\x80\x80abcd\xde\xb4'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accent1"/>
                </a:solidFill>
              </a:rPr>
              <a:t>&gt;&gt;&gt; </a:t>
            </a:r>
            <a:r>
              <a:rPr lang="en-US" sz="1400"/>
              <a:t>u.encode(</a:t>
            </a:r>
            <a:r>
              <a:rPr lang="en-US" sz="1400">
                <a:solidFill>
                  <a:schemeClr val="accent3"/>
                </a:solidFill>
              </a:rPr>
              <a:t>'ascii'</a:t>
            </a:r>
            <a:r>
              <a:rPr lang="en-US" sz="1400"/>
              <a:t>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accent2"/>
                </a:solidFill>
              </a:rPr>
              <a:t>Traceback (most recent call last):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accent2"/>
                </a:solidFill>
              </a:rPr>
              <a:t>  File "&lt;stdin&gt;", line 1, in ?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accent2"/>
                </a:solidFill>
              </a:rPr>
              <a:t>UnicodeEncodeError: 'ascii' codec can't encode character '\ua000' in position 0: ordinal not in range(128)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accent1"/>
                </a:solidFill>
              </a:rPr>
              <a:t>&gt;&gt;&gt; </a:t>
            </a:r>
            <a:r>
              <a:rPr lang="en-US" sz="1400"/>
              <a:t>u.encode(</a:t>
            </a:r>
            <a:r>
              <a:rPr lang="en-US" sz="1400">
                <a:solidFill>
                  <a:schemeClr val="accent3"/>
                </a:solidFill>
              </a:rPr>
              <a:t>'ascii'</a:t>
            </a:r>
            <a:r>
              <a:rPr lang="en-US" sz="1400"/>
              <a:t>, </a:t>
            </a:r>
            <a:r>
              <a:rPr lang="en-US" sz="1400">
                <a:solidFill>
                  <a:schemeClr val="accent3"/>
                </a:solidFill>
              </a:rPr>
              <a:t>'ignore'</a:t>
            </a:r>
            <a:r>
              <a:rPr lang="en-US" sz="1400"/>
              <a:t>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accent2"/>
                </a:solidFill>
              </a:rPr>
              <a:t>'abcd'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accent1"/>
                </a:solidFill>
              </a:rPr>
              <a:t>&gt;&gt;&gt; </a:t>
            </a:r>
            <a:r>
              <a:rPr lang="en-US" sz="1400"/>
              <a:t>u.encode(</a:t>
            </a:r>
            <a:r>
              <a:rPr lang="en-US" sz="1400">
                <a:solidFill>
                  <a:schemeClr val="accent3"/>
                </a:solidFill>
              </a:rPr>
              <a:t>'ascii'</a:t>
            </a:r>
            <a:r>
              <a:rPr lang="en-US" sz="1400"/>
              <a:t>, </a:t>
            </a:r>
            <a:r>
              <a:rPr lang="en-US" sz="1400">
                <a:solidFill>
                  <a:schemeClr val="accent3"/>
                </a:solidFill>
              </a:rPr>
              <a:t>'replace'</a:t>
            </a:r>
            <a:r>
              <a:rPr lang="en-US" sz="1400"/>
              <a:t>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accent2"/>
                </a:solidFill>
              </a:rPr>
              <a:t>'?abcd?'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accent1"/>
                </a:solidFill>
              </a:rPr>
              <a:t>&gt;&gt;&gt; </a:t>
            </a:r>
            <a:r>
              <a:rPr lang="en-US" sz="1400"/>
              <a:t>u.encode(</a:t>
            </a:r>
            <a:r>
              <a:rPr lang="en-US" sz="1400">
                <a:solidFill>
                  <a:schemeClr val="accent3"/>
                </a:solidFill>
              </a:rPr>
              <a:t>'ascii'</a:t>
            </a:r>
            <a:r>
              <a:rPr lang="en-US" sz="1400"/>
              <a:t>, </a:t>
            </a:r>
            <a:r>
              <a:rPr lang="en-US" sz="1400">
                <a:solidFill>
                  <a:schemeClr val="accent3"/>
                </a:solidFill>
              </a:rPr>
              <a:t>'xmlcharrefreplace'</a:t>
            </a:r>
            <a:r>
              <a:rPr lang="en-US" sz="1400"/>
              <a:t>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accent2"/>
                </a:solidFill>
              </a:rPr>
              <a:t>'&amp;#40960;abcd&amp;#1972;'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0"/>
          <p:cNvSpPr/>
          <p:nvPr/>
        </p:nvSpPr>
        <p:spPr>
          <a:xfrm>
            <a:off x="0" y="315686"/>
            <a:ext cx="43005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54" name="Google Shape;654;p60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Encoding Emoji</a:t>
            </a:r>
            <a:endParaRPr sz="2400"/>
          </a:p>
        </p:txBody>
      </p:sp>
      <p:pic>
        <p:nvPicPr>
          <p:cNvPr id="655" name="Google Shape;65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4167"/>
            <a:ext cx="8839201" cy="3016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1"/>
          <p:cNvSpPr/>
          <p:nvPr/>
        </p:nvSpPr>
        <p:spPr>
          <a:xfrm>
            <a:off x="0" y="315686"/>
            <a:ext cx="43005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62" name="Google Shape;662;p61"/>
          <p:cNvSpPr txBox="1"/>
          <p:nvPr/>
        </p:nvSpPr>
        <p:spPr>
          <a:xfrm>
            <a:off x="272150" y="991875"/>
            <a:ext cx="86568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/>
              <a:t>Started as </a:t>
            </a:r>
            <a:r>
              <a:rPr lang="en-US" sz="1800"/>
              <a:t>emoticons (e.g. :)) in the 1980s</a:t>
            </a:r>
            <a:endParaRPr sz="1800"/>
          </a:p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/>
              <a:t>Included in the early 2000s in chat software, standard unicode since v6.0 (2010)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/>
              <a:t>2015: Oxford Dictionary word of the </a:t>
            </a:r>
            <a:br>
              <a:rPr lang="en-US" sz="1800"/>
            </a:br>
            <a:r>
              <a:rPr lang="en-US" sz="1800"/>
              <a:t>year is the Face with Tears of Joy </a:t>
            </a:r>
            <a:br>
              <a:rPr lang="en-US" sz="1800"/>
            </a:br>
            <a:r>
              <a:rPr lang="en-US" sz="1800"/>
              <a:t>emoji (😂)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Visualization depends on software </a:t>
            </a:r>
            <a:br>
              <a:rPr lang="en-US" sz="1800"/>
            </a:br>
            <a:r>
              <a:rPr lang="en-US" sz="1800"/>
              <a:t>similarly to how fonts change </a:t>
            </a:r>
            <a:br>
              <a:rPr lang="en-US" sz="1800"/>
            </a:br>
            <a:r>
              <a:rPr lang="en-US" sz="1800"/>
              <a:t>alphabetic characters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Currently allow skin color or gender 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modifiers by </a:t>
            </a:r>
            <a:r>
              <a:rPr lang="en-US" sz="1800"/>
              <a:t>concatenating</a:t>
            </a:r>
            <a:r>
              <a:rPr lang="en-US" sz="1800"/>
              <a:t> emoji 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characters</a:t>
            </a:r>
            <a:endParaRPr sz="1800"/>
          </a:p>
        </p:txBody>
      </p:sp>
      <p:sp>
        <p:nvSpPr>
          <p:cNvPr id="663" name="Google Shape;663;p61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Encoding Emoji</a:t>
            </a:r>
            <a:endParaRPr sz="2400"/>
          </a:p>
        </p:txBody>
      </p:sp>
      <p:pic>
        <p:nvPicPr>
          <p:cNvPr id="664" name="Google Shape;6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575" y="1773325"/>
            <a:ext cx="4455024" cy="2944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2"/>
          <p:cNvSpPr/>
          <p:nvPr/>
        </p:nvSpPr>
        <p:spPr>
          <a:xfrm>
            <a:off x="0" y="315686"/>
            <a:ext cx="43005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71" name="Google Shape;671;p62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Emoji Research</a:t>
            </a:r>
            <a:endParaRPr sz="2400"/>
          </a:p>
        </p:txBody>
      </p:sp>
      <p:pic>
        <p:nvPicPr>
          <p:cNvPr id="672" name="Google Shape;6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77" y="1085214"/>
            <a:ext cx="3996974" cy="2973074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62"/>
          <p:cNvSpPr txBox="1"/>
          <p:nvPr/>
        </p:nvSpPr>
        <p:spPr>
          <a:xfrm>
            <a:off x="517475" y="4117700"/>
            <a:ext cx="399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A global analysis of emoji usage. </a:t>
            </a: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Ljubešić &amp; Fišer. </a:t>
            </a:r>
            <a:r>
              <a:rPr i="1" lang="en-US" sz="12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Proceedings of the 10th web as corpus workshop</a:t>
            </a:r>
            <a:r>
              <a:rPr lang="en-US" sz="1200"/>
              <a:t> </a:t>
            </a: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(2016)</a:t>
            </a:r>
            <a:endParaRPr sz="1200"/>
          </a:p>
        </p:txBody>
      </p:sp>
      <p:pic>
        <p:nvPicPr>
          <p:cNvPr id="674" name="Google Shape;674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23501" y="810361"/>
            <a:ext cx="4324748" cy="3370417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2"/>
          <p:cNvSpPr txBox="1"/>
          <p:nvPr/>
        </p:nvSpPr>
        <p:spPr>
          <a:xfrm>
            <a:off x="4710050" y="4104575"/>
            <a:ext cx="4300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highlight>
                  <a:srgbClr val="FFFFFF"/>
                </a:highlight>
                <a:hlinkClick r:id="rId9"/>
              </a:rPr>
              <a:t>Using millions of emoji occurrences to learn any-domain representations for detecting sentiment, emotion and sarcasm. </a:t>
            </a:r>
            <a:r>
              <a:rPr lang="en-US" sz="1000" u="sng">
                <a:solidFill>
                  <a:schemeClr val="hlink"/>
                </a:solidFill>
                <a:highlight>
                  <a:srgbClr val="FFFFFF"/>
                </a:highlight>
                <a:hlinkClick r:id="rId10"/>
              </a:rPr>
              <a:t>Felbo et al. </a:t>
            </a:r>
            <a:r>
              <a:rPr i="1" lang="en-US" sz="1000" u="sng">
                <a:solidFill>
                  <a:schemeClr val="hlink"/>
                </a:solidFill>
                <a:highlight>
                  <a:srgbClr val="FFFFFF"/>
                </a:highlight>
                <a:hlinkClick r:id="rId11"/>
              </a:rPr>
              <a:t>Proceedings of the 2017 Conference on Empirical Methods in Natural Language Processing</a:t>
            </a:r>
            <a:r>
              <a:rPr lang="en-US" sz="1000" u="sng">
                <a:solidFill>
                  <a:schemeClr val="hlink"/>
                </a:solidFill>
                <a:highlight>
                  <a:srgbClr val="FFFFFF"/>
                </a:highlight>
                <a:hlinkClick r:id="rId12"/>
              </a:rPr>
              <a:t> (2017)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>
            <a:off x="0" y="315675"/>
            <a:ext cx="3698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Measuring information</a:t>
            </a:r>
            <a:endParaRPr sz="4400"/>
          </a:p>
        </p:txBody>
      </p:sp>
      <p:sp>
        <p:nvSpPr>
          <p:cNvPr id="112" name="Google Shape;112;p18"/>
          <p:cNvSpPr txBox="1"/>
          <p:nvPr/>
        </p:nvSpPr>
        <p:spPr>
          <a:xfrm>
            <a:off x="888675" y="1086675"/>
            <a:ext cx="7468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Information can be empirically measured as changes in knowledge.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 example, what we learn from the answer to a question</a:t>
            </a:r>
            <a:endParaRPr sz="1800"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56" y="2019675"/>
            <a:ext cx="1565037" cy="244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>
            <a:off x="5332000" y="2019675"/>
            <a:ext cx="2118600" cy="1992600"/>
          </a:xfrm>
          <a:prstGeom prst="diamond">
            <a:avLst/>
          </a:prstGeom>
          <a:solidFill>
            <a:srgbClr val="F3F3F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Is it heads?</a:t>
            </a:r>
            <a:endParaRPr sz="1800"/>
          </a:p>
        </p:txBody>
      </p:sp>
      <p:sp>
        <p:nvSpPr>
          <p:cNvPr id="115" name="Google Shape;115;p18"/>
          <p:cNvSpPr txBox="1"/>
          <p:nvPr/>
        </p:nvSpPr>
        <p:spPr>
          <a:xfrm>
            <a:off x="7458250" y="4030525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yes</a:t>
            </a:r>
            <a:endParaRPr sz="1800"/>
          </a:p>
        </p:txBody>
      </p:sp>
      <p:sp>
        <p:nvSpPr>
          <p:cNvPr id="116" name="Google Shape;116;p18"/>
          <p:cNvSpPr txBox="1"/>
          <p:nvPr/>
        </p:nvSpPr>
        <p:spPr>
          <a:xfrm>
            <a:off x="4955175" y="4030525"/>
            <a:ext cx="49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</a:t>
            </a:r>
            <a:endParaRPr sz="1800"/>
          </a:p>
        </p:txBody>
      </p:sp>
      <p:cxnSp>
        <p:nvCxnSpPr>
          <p:cNvPr id="117" name="Google Shape;117;p18"/>
          <p:cNvCxnSpPr/>
          <p:nvPr/>
        </p:nvCxnSpPr>
        <p:spPr>
          <a:xfrm flipH="1">
            <a:off x="5314050" y="3536725"/>
            <a:ext cx="574500" cy="4938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8"/>
          <p:cNvCxnSpPr/>
          <p:nvPr/>
        </p:nvCxnSpPr>
        <p:spPr>
          <a:xfrm>
            <a:off x="6964175" y="3473675"/>
            <a:ext cx="574500" cy="4938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500" y="945650"/>
            <a:ext cx="6701000" cy="35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3"/>
          <p:cNvSpPr/>
          <p:nvPr/>
        </p:nvSpPr>
        <p:spPr>
          <a:xfrm>
            <a:off x="0" y="315686"/>
            <a:ext cx="43005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83" name="Google Shape;683;p63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Emoji Research</a:t>
            </a:r>
            <a:endParaRPr sz="2400"/>
          </a:p>
        </p:txBody>
      </p:sp>
      <p:sp>
        <p:nvSpPr>
          <p:cNvPr id="684" name="Google Shape;684;p63"/>
          <p:cNvSpPr txBox="1"/>
          <p:nvPr/>
        </p:nvSpPr>
        <p:spPr>
          <a:xfrm>
            <a:off x="141450" y="4142025"/>
            <a:ext cx="88611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🤌</a:t>
            </a: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 its meanings: An emojical study</a:t>
            </a:r>
            <a:r>
              <a:rPr lang="en-US">
                <a:solidFill>
                  <a:schemeClr val="dk1"/>
                </a:solidFill>
              </a:rPr>
              <a:t>. </a:t>
            </a:r>
            <a:r>
              <a:rPr lang="en-US">
                <a:solidFill>
                  <a:srgbClr val="444444"/>
                </a:solidFill>
              </a:rPr>
              <a:t>Anna Di Natale, Emma Fraxanet, Max Pellert, Jana Lasser, Hannah Metzler, Alina Herderich</a:t>
            </a:r>
            <a:r>
              <a:rPr lang="en-US">
                <a:solidFill>
                  <a:srgbClr val="444444"/>
                </a:solidFill>
              </a:rPr>
              <a:t>, </a:t>
            </a:r>
            <a:r>
              <a:rPr lang="en-US">
                <a:solidFill>
                  <a:srgbClr val="444444"/>
                </a:solidFill>
              </a:rPr>
              <a:t>Segun Aroyehun, Apeksha Shetty, David Garcia. Holiday Paper Series 2021</a:t>
            </a:r>
            <a:endParaRPr sz="1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4"/>
          <p:cNvSpPr/>
          <p:nvPr/>
        </p:nvSpPr>
        <p:spPr>
          <a:xfrm>
            <a:off x="0" y="315686"/>
            <a:ext cx="43005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91" name="Google Shape;691;p64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Emoji Research</a:t>
            </a:r>
            <a:endParaRPr sz="2400"/>
          </a:p>
        </p:txBody>
      </p:sp>
      <p:sp>
        <p:nvSpPr>
          <p:cNvPr id="692" name="Google Shape;692;p64"/>
          <p:cNvSpPr txBox="1"/>
          <p:nvPr/>
        </p:nvSpPr>
        <p:spPr>
          <a:xfrm>
            <a:off x="141450" y="4142025"/>
            <a:ext cx="88611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🤌</a:t>
            </a: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 its meanings: An emojical study</a:t>
            </a:r>
            <a:r>
              <a:rPr lang="en-US">
                <a:solidFill>
                  <a:schemeClr val="dk1"/>
                </a:solidFill>
              </a:rPr>
              <a:t>. </a:t>
            </a:r>
            <a:r>
              <a:rPr lang="en-US">
                <a:solidFill>
                  <a:srgbClr val="444444"/>
                </a:solidFill>
              </a:rPr>
              <a:t>Anna Di Natale, Emma Fraxanet, Max Pellert, Jana Lasser, Hannah Metzler, Alina Herderich, Segun Aroyehun, Apeksha Shetty, David Garcia. Holiday Paper Series 2021</a:t>
            </a:r>
            <a:endParaRPr sz="1600"/>
          </a:p>
        </p:txBody>
      </p:sp>
      <p:pic>
        <p:nvPicPr>
          <p:cNvPr id="693" name="Google Shape;69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450" y="1014662"/>
            <a:ext cx="4756475" cy="325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7186" y="1014662"/>
            <a:ext cx="3865353" cy="32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5"/>
          <p:cNvSpPr/>
          <p:nvPr/>
        </p:nvSpPr>
        <p:spPr>
          <a:xfrm>
            <a:off x="-1" y="315686"/>
            <a:ext cx="23922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01" name="Google Shape;701;p65"/>
          <p:cNvSpPr txBox="1"/>
          <p:nvPr/>
        </p:nvSpPr>
        <p:spPr>
          <a:xfrm>
            <a:off x="372292" y="1029489"/>
            <a:ext cx="83994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730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Data Structures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data types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arrays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linked lists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binary search trees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hash tables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graphs</a:t>
            </a:r>
            <a:endParaRPr sz="1800"/>
          </a:p>
        </p:txBody>
      </p:sp>
      <p:sp>
        <p:nvSpPr>
          <p:cNvPr id="702" name="Google Shape;702;p65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Next Session</a:t>
            </a:r>
            <a:endParaRPr sz="4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6"/>
          <p:cNvSpPr txBox="1"/>
          <p:nvPr>
            <p:ph idx="1" type="subTitle"/>
          </p:nvPr>
        </p:nvSpPr>
        <p:spPr>
          <a:xfrm>
            <a:off x="486225" y="1545898"/>
            <a:ext cx="8229300" cy="100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for all SEDS applicants (who came and who did not)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Please help us understanding what attracted </a:t>
            </a:r>
            <a:r>
              <a:rPr lang="en-US"/>
              <a:t>you to the program!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https://forms.gle/kziuZGsMTAVsKtZz7</a:t>
            </a:r>
            <a:endParaRPr sz="20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709" name="Google Shape;709;p66"/>
          <p:cNvSpPr/>
          <p:nvPr/>
        </p:nvSpPr>
        <p:spPr>
          <a:xfrm>
            <a:off x="0" y="315675"/>
            <a:ext cx="47145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10" name="Google Shape;710;p66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SEDS admitted students survey</a:t>
            </a:r>
            <a:endParaRPr sz="4400"/>
          </a:p>
        </p:txBody>
      </p:sp>
      <p:pic>
        <p:nvPicPr>
          <p:cNvPr id="711" name="Google Shape;71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6474" y="2270900"/>
            <a:ext cx="2406775" cy="24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075" y="1999975"/>
            <a:ext cx="2100051" cy="220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0" y="315675"/>
            <a:ext cx="43626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Measuring information in bits</a:t>
            </a:r>
            <a:endParaRPr sz="4400"/>
          </a:p>
        </p:txBody>
      </p:sp>
      <p:sp>
        <p:nvSpPr>
          <p:cNvPr id="127" name="Google Shape;127;p19"/>
          <p:cNvSpPr txBox="1"/>
          <p:nvPr/>
        </p:nvSpPr>
        <p:spPr>
          <a:xfrm>
            <a:off x="482775" y="975800"/>
            <a:ext cx="69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Each yes/no question gives us a </a:t>
            </a:r>
            <a:r>
              <a:rPr b="1" lang="en-US" sz="1800"/>
              <a:t>bit</a:t>
            </a:r>
            <a:r>
              <a:rPr lang="en-US" sz="1800"/>
              <a:t> of information.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How many bits do we learn from the result of a dice throw?</a:t>
            </a:r>
            <a:endParaRPr sz="1800"/>
          </a:p>
        </p:txBody>
      </p:sp>
      <p:sp>
        <p:nvSpPr>
          <p:cNvPr id="128" name="Google Shape;128;p19"/>
          <p:cNvSpPr txBox="1"/>
          <p:nvPr/>
        </p:nvSpPr>
        <p:spPr>
          <a:xfrm>
            <a:off x="7144949" y="1389131"/>
            <a:ext cx="45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</a:t>
            </a:r>
            <a:endParaRPr sz="1800"/>
          </a:p>
        </p:txBody>
      </p:sp>
      <p:cxnSp>
        <p:nvCxnSpPr>
          <p:cNvPr id="129" name="Google Shape;129;p19"/>
          <p:cNvCxnSpPr/>
          <p:nvPr/>
        </p:nvCxnSpPr>
        <p:spPr>
          <a:xfrm flipH="1">
            <a:off x="7440798" y="1584747"/>
            <a:ext cx="292200" cy="2661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19"/>
          <p:cNvSpPr/>
          <p:nvPr/>
        </p:nvSpPr>
        <p:spPr>
          <a:xfrm>
            <a:off x="7512625" y="1150512"/>
            <a:ext cx="909000" cy="576900"/>
          </a:xfrm>
          <a:prstGeom prst="diamond">
            <a:avLst/>
          </a:prstGeom>
          <a:solidFill>
            <a:srgbClr val="F3F3F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6?</a:t>
            </a:r>
            <a:endParaRPr sz="1800"/>
          </a:p>
        </p:txBody>
      </p:sp>
      <p:sp>
        <p:nvSpPr>
          <p:cNvPr id="131" name="Google Shape;131;p19"/>
          <p:cNvSpPr txBox="1"/>
          <p:nvPr/>
        </p:nvSpPr>
        <p:spPr>
          <a:xfrm>
            <a:off x="8375925" y="1305613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yes</a:t>
            </a:r>
            <a:endParaRPr sz="1800"/>
          </a:p>
        </p:txBody>
      </p:sp>
      <p:cxnSp>
        <p:nvCxnSpPr>
          <p:cNvPr id="132" name="Google Shape;132;p19"/>
          <p:cNvCxnSpPr/>
          <p:nvPr/>
        </p:nvCxnSpPr>
        <p:spPr>
          <a:xfrm>
            <a:off x="8204450" y="1584738"/>
            <a:ext cx="366600" cy="3117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9"/>
          <p:cNvSpPr txBox="1"/>
          <p:nvPr/>
        </p:nvSpPr>
        <p:spPr>
          <a:xfrm>
            <a:off x="6355011" y="1966031"/>
            <a:ext cx="45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</a:t>
            </a:r>
            <a:endParaRPr sz="1800"/>
          </a:p>
        </p:txBody>
      </p:sp>
      <p:cxnSp>
        <p:nvCxnSpPr>
          <p:cNvPr id="134" name="Google Shape;134;p19"/>
          <p:cNvCxnSpPr/>
          <p:nvPr/>
        </p:nvCxnSpPr>
        <p:spPr>
          <a:xfrm flipH="1">
            <a:off x="6650860" y="2161647"/>
            <a:ext cx="292200" cy="2661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19"/>
          <p:cNvSpPr/>
          <p:nvPr/>
        </p:nvSpPr>
        <p:spPr>
          <a:xfrm>
            <a:off x="6722688" y="1727412"/>
            <a:ext cx="909000" cy="576900"/>
          </a:xfrm>
          <a:prstGeom prst="diamond">
            <a:avLst/>
          </a:prstGeom>
          <a:solidFill>
            <a:srgbClr val="F3F3F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5</a:t>
            </a:r>
            <a:r>
              <a:rPr lang="en-US" sz="1800"/>
              <a:t>?</a:t>
            </a:r>
            <a:endParaRPr sz="1800"/>
          </a:p>
        </p:txBody>
      </p:sp>
      <p:sp>
        <p:nvSpPr>
          <p:cNvPr id="136" name="Google Shape;136;p19"/>
          <p:cNvSpPr txBox="1"/>
          <p:nvPr/>
        </p:nvSpPr>
        <p:spPr>
          <a:xfrm>
            <a:off x="7585988" y="1882513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yes</a:t>
            </a:r>
            <a:endParaRPr sz="1800"/>
          </a:p>
        </p:txBody>
      </p:sp>
      <p:cxnSp>
        <p:nvCxnSpPr>
          <p:cNvPr id="137" name="Google Shape;137;p19"/>
          <p:cNvCxnSpPr/>
          <p:nvPr/>
        </p:nvCxnSpPr>
        <p:spPr>
          <a:xfrm>
            <a:off x="7414513" y="2161638"/>
            <a:ext cx="366600" cy="3117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19"/>
          <p:cNvSpPr txBox="1"/>
          <p:nvPr/>
        </p:nvSpPr>
        <p:spPr>
          <a:xfrm>
            <a:off x="5564174" y="2542931"/>
            <a:ext cx="45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</a:t>
            </a:r>
            <a:endParaRPr sz="1800"/>
          </a:p>
        </p:txBody>
      </p:sp>
      <p:cxnSp>
        <p:nvCxnSpPr>
          <p:cNvPr id="139" name="Google Shape;139;p19"/>
          <p:cNvCxnSpPr/>
          <p:nvPr/>
        </p:nvCxnSpPr>
        <p:spPr>
          <a:xfrm flipH="1">
            <a:off x="5860023" y="2738547"/>
            <a:ext cx="292200" cy="2661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p19"/>
          <p:cNvSpPr/>
          <p:nvPr/>
        </p:nvSpPr>
        <p:spPr>
          <a:xfrm>
            <a:off x="5931850" y="2304312"/>
            <a:ext cx="909000" cy="576900"/>
          </a:xfrm>
          <a:prstGeom prst="diamond">
            <a:avLst/>
          </a:prstGeom>
          <a:solidFill>
            <a:srgbClr val="F3F3F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4</a:t>
            </a:r>
            <a:r>
              <a:rPr lang="en-US" sz="1800"/>
              <a:t>?</a:t>
            </a:r>
            <a:endParaRPr sz="1800"/>
          </a:p>
        </p:txBody>
      </p:sp>
      <p:sp>
        <p:nvSpPr>
          <p:cNvPr id="141" name="Google Shape;141;p19"/>
          <p:cNvSpPr txBox="1"/>
          <p:nvPr/>
        </p:nvSpPr>
        <p:spPr>
          <a:xfrm>
            <a:off x="6795150" y="2459413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yes</a:t>
            </a:r>
            <a:endParaRPr sz="1800"/>
          </a:p>
        </p:txBody>
      </p:sp>
      <p:cxnSp>
        <p:nvCxnSpPr>
          <p:cNvPr id="142" name="Google Shape;142;p19"/>
          <p:cNvCxnSpPr/>
          <p:nvPr/>
        </p:nvCxnSpPr>
        <p:spPr>
          <a:xfrm>
            <a:off x="6623675" y="2738538"/>
            <a:ext cx="366600" cy="3117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19"/>
          <p:cNvSpPr txBox="1"/>
          <p:nvPr/>
        </p:nvSpPr>
        <p:spPr>
          <a:xfrm>
            <a:off x="4711099" y="3119831"/>
            <a:ext cx="45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</a:t>
            </a:r>
            <a:endParaRPr sz="1800"/>
          </a:p>
        </p:txBody>
      </p:sp>
      <p:cxnSp>
        <p:nvCxnSpPr>
          <p:cNvPr id="144" name="Google Shape;144;p19"/>
          <p:cNvCxnSpPr/>
          <p:nvPr/>
        </p:nvCxnSpPr>
        <p:spPr>
          <a:xfrm flipH="1">
            <a:off x="5006948" y="3315447"/>
            <a:ext cx="292200" cy="2661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19"/>
          <p:cNvSpPr/>
          <p:nvPr/>
        </p:nvSpPr>
        <p:spPr>
          <a:xfrm>
            <a:off x="5078775" y="2881212"/>
            <a:ext cx="909000" cy="576900"/>
          </a:xfrm>
          <a:prstGeom prst="diamond">
            <a:avLst/>
          </a:prstGeom>
          <a:solidFill>
            <a:srgbClr val="F3F3F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</a:t>
            </a:r>
            <a:r>
              <a:rPr lang="en-US" sz="1800"/>
              <a:t>?</a:t>
            </a:r>
            <a:endParaRPr sz="1800"/>
          </a:p>
        </p:txBody>
      </p:sp>
      <p:sp>
        <p:nvSpPr>
          <p:cNvPr id="146" name="Google Shape;146;p19"/>
          <p:cNvSpPr txBox="1"/>
          <p:nvPr/>
        </p:nvSpPr>
        <p:spPr>
          <a:xfrm>
            <a:off x="5942075" y="3036313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yes</a:t>
            </a:r>
            <a:endParaRPr sz="1800"/>
          </a:p>
        </p:txBody>
      </p:sp>
      <p:cxnSp>
        <p:nvCxnSpPr>
          <p:cNvPr id="147" name="Google Shape;147;p19"/>
          <p:cNvCxnSpPr/>
          <p:nvPr/>
        </p:nvCxnSpPr>
        <p:spPr>
          <a:xfrm>
            <a:off x="5770600" y="3315438"/>
            <a:ext cx="366600" cy="3117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19"/>
          <p:cNvSpPr txBox="1"/>
          <p:nvPr/>
        </p:nvSpPr>
        <p:spPr>
          <a:xfrm>
            <a:off x="3850999" y="3651831"/>
            <a:ext cx="45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</a:t>
            </a:r>
            <a:endParaRPr sz="1800"/>
          </a:p>
        </p:txBody>
      </p:sp>
      <p:cxnSp>
        <p:nvCxnSpPr>
          <p:cNvPr id="149" name="Google Shape;149;p19"/>
          <p:cNvCxnSpPr/>
          <p:nvPr/>
        </p:nvCxnSpPr>
        <p:spPr>
          <a:xfrm flipH="1">
            <a:off x="4146848" y="3847447"/>
            <a:ext cx="292200" cy="2661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19"/>
          <p:cNvSpPr/>
          <p:nvPr/>
        </p:nvSpPr>
        <p:spPr>
          <a:xfrm>
            <a:off x="4218675" y="3413212"/>
            <a:ext cx="909000" cy="576900"/>
          </a:xfrm>
          <a:prstGeom prst="diamond">
            <a:avLst/>
          </a:prstGeom>
          <a:solidFill>
            <a:srgbClr val="F3F3F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</a:t>
            </a:r>
            <a:r>
              <a:rPr lang="en-US" sz="1800"/>
              <a:t>?</a:t>
            </a:r>
            <a:endParaRPr sz="1800"/>
          </a:p>
        </p:txBody>
      </p:sp>
      <p:sp>
        <p:nvSpPr>
          <p:cNvPr id="151" name="Google Shape;151;p19"/>
          <p:cNvSpPr txBox="1"/>
          <p:nvPr/>
        </p:nvSpPr>
        <p:spPr>
          <a:xfrm>
            <a:off x="5081975" y="3568313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yes</a:t>
            </a:r>
            <a:endParaRPr sz="1800"/>
          </a:p>
        </p:txBody>
      </p:sp>
      <p:cxnSp>
        <p:nvCxnSpPr>
          <p:cNvPr id="152" name="Google Shape;152;p19"/>
          <p:cNvCxnSpPr/>
          <p:nvPr/>
        </p:nvCxnSpPr>
        <p:spPr>
          <a:xfrm>
            <a:off x="4910500" y="3847438"/>
            <a:ext cx="366600" cy="3117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19"/>
          <p:cNvSpPr txBox="1"/>
          <p:nvPr/>
        </p:nvSpPr>
        <p:spPr>
          <a:xfrm>
            <a:off x="8510375" y="1727388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6</a:t>
            </a:r>
            <a:endParaRPr sz="1800"/>
          </a:p>
        </p:txBody>
      </p:sp>
      <p:sp>
        <p:nvSpPr>
          <p:cNvPr id="154" name="Google Shape;154;p19"/>
          <p:cNvSpPr txBox="1"/>
          <p:nvPr/>
        </p:nvSpPr>
        <p:spPr>
          <a:xfrm>
            <a:off x="7733000" y="2304288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5</a:t>
            </a:r>
            <a:endParaRPr sz="1800"/>
          </a:p>
        </p:txBody>
      </p:sp>
      <p:sp>
        <p:nvSpPr>
          <p:cNvPr id="155" name="Google Shape;155;p19"/>
          <p:cNvSpPr txBox="1"/>
          <p:nvPr/>
        </p:nvSpPr>
        <p:spPr>
          <a:xfrm>
            <a:off x="6943050" y="2907588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4</a:t>
            </a:r>
            <a:endParaRPr sz="1800"/>
          </a:p>
        </p:txBody>
      </p:sp>
      <p:sp>
        <p:nvSpPr>
          <p:cNvPr id="156" name="Google Shape;156;p19"/>
          <p:cNvSpPr txBox="1"/>
          <p:nvPr/>
        </p:nvSpPr>
        <p:spPr>
          <a:xfrm>
            <a:off x="6099100" y="3470788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</a:t>
            </a:r>
            <a:endParaRPr sz="1800"/>
          </a:p>
        </p:txBody>
      </p:sp>
      <p:sp>
        <p:nvSpPr>
          <p:cNvPr id="157" name="Google Shape;157;p19"/>
          <p:cNvSpPr txBox="1"/>
          <p:nvPr/>
        </p:nvSpPr>
        <p:spPr>
          <a:xfrm>
            <a:off x="5170100" y="4030013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</a:t>
            </a:r>
            <a:endParaRPr sz="1800"/>
          </a:p>
        </p:txBody>
      </p:sp>
      <p:sp>
        <p:nvSpPr>
          <p:cNvPr id="158" name="Google Shape;158;p19"/>
          <p:cNvSpPr txBox="1"/>
          <p:nvPr/>
        </p:nvSpPr>
        <p:spPr>
          <a:xfrm>
            <a:off x="3851000" y="4030013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075" y="1999975"/>
            <a:ext cx="2100051" cy="220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482775" y="975800"/>
            <a:ext cx="69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Each yes/no question gives us a </a:t>
            </a:r>
            <a:r>
              <a:rPr b="1" lang="en-US" sz="1800"/>
              <a:t>bit</a:t>
            </a:r>
            <a:r>
              <a:rPr lang="en-US" sz="1800"/>
              <a:t> of information.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How many bits do we learn from the result of a dice throw?</a:t>
            </a:r>
            <a:endParaRPr sz="1800"/>
          </a:p>
        </p:txBody>
      </p:sp>
      <p:sp>
        <p:nvSpPr>
          <p:cNvPr id="166" name="Google Shape;166;p20"/>
          <p:cNvSpPr txBox="1"/>
          <p:nvPr/>
        </p:nvSpPr>
        <p:spPr>
          <a:xfrm>
            <a:off x="7144949" y="1389131"/>
            <a:ext cx="45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</a:t>
            </a:r>
            <a:endParaRPr sz="1800"/>
          </a:p>
        </p:txBody>
      </p:sp>
      <p:cxnSp>
        <p:nvCxnSpPr>
          <p:cNvPr id="167" name="Google Shape;167;p20"/>
          <p:cNvCxnSpPr/>
          <p:nvPr/>
        </p:nvCxnSpPr>
        <p:spPr>
          <a:xfrm flipH="1">
            <a:off x="7440798" y="1584747"/>
            <a:ext cx="292200" cy="2661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20"/>
          <p:cNvSpPr/>
          <p:nvPr/>
        </p:nvSpPr>
        <p:spPr>
          <a:xfrm>
            <a:off x="7512625" y="1150512"/>
            <a:ext cx="909000" cy="576900"/>
          </a:xfrm>
          <a:prstGeom prst="diamond">
            <a:avLst/>
          </a:prstGeom>
          <a:solidFill>
            <a:srgbClr val="F3F3F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6?</a:t>
            </a:r>
            <a:endParaRPr sz="1800"/>
          </a:p>
        </p:txBody>
      </p:sp>
      <p:sp>
        <p:nvSpPr>
          <p:cNvPr id="169" name="Google Shape;169;p20"/>
          <p:cNvSpPr txBox="1"/>
          <p:nvPr/>
        </p:nvSpPr>
        <p:spPr>
          <a:xfrm>
            <a:off x="8375925" y="1305613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yes</a:t>
            </a:r>
            <a:endParaRPr sz="1800"/>
          </a:p>
        </p:txBody>
      </p:sp>
      <p:cxnSp>
        <p:nvCxnSpPr>
          <p:cNvPr id="170" name="Google Shape;170;p20"/>
          <p:cNvCxnSpPr/>
          <p:nvPr/>
        </p:nvCxnSpPr>
        <p:spPr>
          <a:xfrm>
            <a:off x="8204450" y="1584738"/>
            <a:ext cx="366600" cy="3117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0"/>
          <p:cNvSpPr txBox="1"/>
          <p:nvPr/>
        </p:nvSpPr>
        <p:spPr>
          <a:xfrm>
            <a:off x="6355011" y="1966031"/>
            <a:ext cx="45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</a:t>
            </a:r>
            <a:endParaRPr sz="1800"/>
          </a:p>
        </p:txBody>
      </p:sp>
      <p:cxnSp>
        <p:nvCxnSpPr>
          <p:cNvPr id="172" name="Google Shape;172;p20"/>
          <p:cNvCxnSpPr/>
          <p:nvPr/>
        </p:nvCxnSpPr>
        <p:spPr>
          <a:xfrm flipH="1">
            <a:off x="6650860" y="2161647"/>
            <a:ext cx="292200" cy="2661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0"/>
          <p:cNvSpPr/>
          <p:nvPr/>
        </p:nvSpPr>
        <p:spPr>
          <a:xfrm>
            <a:off x="6722688" y="1727412"/>
            <a:ext cx="909000" cy="576900"/>
          </a:xfrm>
          <a:prstGeom prst="diamond">
            <a:avLst/>
          </a:prstGeom>
          <a:solidFill>
            <a:srgbClr val="F3F3F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5?</a:t>
            </a:r>
            <a:endParaRPr sz="1800"/>
          </a:p>
        </p:txBody>
      </p:sp>
      <p:sp>
        <p:nvSpPr>
          <p:cNvPr id="174" name="Google Shape;174;p20"/>
          <p:cNvSpPr txBox="1"/>
          <p:nvPr/>
        </p:nvSpPr>
        <p:spPr>
          <a:xfrm>
            <a:off x="7585988" y="1882513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yes</a:t>
            </a:r>
            <a:endParaRPr sz="1800"/>
          </a:p>
        </p:txBody>
      </p:sp>
      <p:cxnSp>
        <p:nvCxnSpPr>
          <p:cNvPr id="175" name="Google Shape;175;p20"/>
          <p:cNvCxnSpPr/>
          <p:nvPr/>
        </p:nvCxnSpPr>
        <p:spPr>
          <a:xfrm>
            <a:off x="7414513" y="2161638"/>
            <a:ext cx="366600" cy="3117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0"/>
          <p:cNvSpPr txBox="1"/>
          <p:nvPr/>
        </p:nvSpPr>
        <p:spPr>
          <a:xfrm>
            <a:off x="5564174" y="2542931"/>
            <a:ext cx="45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</a:t>
            </a:r>
            <a:endParaRPr sz="1800"/>
          </a:p>
        </p:txBody>
      </p:sp>
      <p:cxnSp>
        <p:nvCxnSpPr>
          <p:cNvPr id="177" name="Google Shape;177;p20"/>
          <p:cNvCxnSpPr/>
          <p:nvPr/>
        </p:nvCxnSpPr>
        <p:spPr>
          <a:xfrm flipH="1">
            <a:off x="5860023" y="2738547"/>
            <a:ext cx="292200" cy="2661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0"/>
          <p:cNvSpPr/>
          <p:nvPr/>
        </p:nvSpPr>
        <p:spPr>
          <a:xfrm>
            <a:off x="5931850" y="2304312"/>
            <a:ext cx="909000" cy="576900"/>
          </a:xfrm>
          <a:prstGeom prst="diamond">
            <a:avLst/>
          </a:prstGeom>
          <a:solidFill>
            <a:srgbClr val="F3F3F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4?</a:t>
            </a:r>
            <a:endParaRPr sz="1800"/>
          </a:p>
        </p:txBody>
      </p:sp>
      <p:sp>
        <p:nvSpPr>
          <p:cNvPr id="179" name="Google Shape;179;p20"/>
          <p:cNvSpPr txBox="1"/>
          <p:nvPr/>
        </p:nvSpPr>
        <p:spPr>
          <a:xfrm>
            <a:off x="6795150" y="2459413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yes</a:t>
            </a:r>
            <a:endParaRPr sz="1800"/>
          </a:p>
        </p:txBody>
      </p:sp>
      <p:cxnSp>
        <p:nvCxnSpPr>
          <p:cNvPr id="180" name="Google Shape;180;p20"/>
          <p:cNvCxnSpPr/>
          <p:nvPr/>
        </p:nvCxnSpPr>
        <p:spPr>
          <a:xfrm>
            <a:off x="6623675" y="2738538"/>
            <a:ext cx="366600" cy="3117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0"/>
          <p:cNvSpPr txBox="1"/>
          <p:nvPr/>
        </p:nvSpPr>
        <p:spPr>
          <a:xfrm>
            <a:off x="4711099" y="3119831"/>
            <a:ext cx="45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</a:t>
            </a:r>
            <a:endParaRPr sz="1800"/>
          </a:p>
        </p:txBody>
      </p:sp>
      <p:cxnSp>
        <p:nvCxnSpPr>
          <p:cNvPr id="182" name="Google Shape;182;p20"/>
          <p:cNvCxnSpPr/>
          <p:nvPr/>
        </p:nvCxnSpPr>
        <p:spPr>
          <a:xfrm flipH="1">
            <a:off x="5006948" y="3315447"/>
            <a:ext cx="292200" cy="2661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20"/>
          <p:cNvSpPr/>
          <p:nvPr/>
        </p:nvSpPr>
        <p:spPr>
          <a:xfrm>
            <a:off x="5078775" y="2881212"/>
            <a:ext cx="909000" cy="576900"/>
          </a:xfrm>
          <a:prstGeom prst="diamond">
            <a:avLst/>
          </a:prstGeom>
          <a:solidFill>
            <a:srgbClr val="F3F3F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3?</a:t>
            </a:r>
            <a:endParaRPr sz="1800"/>
          </a:p>
        </p:txBody>
      </p:sp>
      <p:sp>
        <p:nvSpPr>
          <p:cNvPr id="184" name="Google Shape;184;p20"/>
          <p:cNvSpPr txBox="1"/>
          <p:nvPr/>
        </p:nvSpPr>
        <p:spPr>
          <a:xfrm>
            <a:off x="5942075" y="3036313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yes</a:t>
            </a:r>
            <a:endParaRPr sz="1800"/>
          </a:p>
        </p:txBody>
      </p:sp>
      <p:cxnSp>
        <p:nvCxnSpPr>
          <p:cNvPr id="185" name="Google Shape;185;p20"/>
          <p:cNvCxnSpPr/>
          <p:nvPr/>
        </p:nvCxnSpPr>
        <p:spPr>
          <a:xfrm>
            <a:off x="5770600" y="3315438"/>
            <a:ext cx="366600" cy="3117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0"/>
          <p:cNvSpPr txBox="1"/>
          <p:nvPr/>
        </p:nvSpPr>
        <p:spPr>
          <a:xfrm>
            <a:off x="3850999" y="3651831"/>
            <a:ext cx="45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</a:t>
            </a:r>
            <a:endParaRPr sz="1800"/>
          </a:p>
        </p:txBody>
      </p:sp>
      <p:cxnSp>
        <p:nvCxnSpPr>
          <p:cNvPr id="187" name="Google Shape;187;p20"/>
          <p:cNvCxnSpPr/>
          <p:nvPr/>
        </p:nvCxnSpPr>
        <p:spPr>
          <a:xfrm flipH="1">
            <a:off x="4146848" y="3847447"/>
            <a:ext cx="292200" cy="2661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0"/>
          <p:cNvSpPr/>
          <p:nvPr/>
        </p:nvSpPr>
        <p:spPr>
          <a:xfrm>
            <a:off x="4218675" y="3413212"/>
            <a:ext cx="909000" cy="576900"/>
          </a:xfrm>
          <a:prstGeom prst="diamond">
            <a:avLst/>
          </a:prstGeom>
          <a:solidFill>
            <a:srgbClr val="F3F3F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2?</a:t>
            </a:r>
            <a:endParaRPr sz="1800"/>
          </a:p>
        </p:txBody>
      </p:sp>
      <p:sp>
        <p:nvSpPr>
          <p:cNvPr id="189" name="Google Shape;189;p20"/>
          <p:cNvSpPr txBox="1"/>
          <p:nvPr/>
        </p:nvSpPr>
        <p:spPr>
          <a:xfrm>
            <a:off x="5081975" y="3568313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yes</a:t>
            </a:r>
            <a:endParaRPr sz="1800"/>
          </a:p>
        </p:txBody>
      </p:sp>
      <p:cxnSp>
        <p:nvCxnSpPr>
          <p:cNvPr id="190" name="Google Shape;190;p20"/>
          <p:cNvCxnSpPr/>
          <p:nvPr/>
        </p:nvCxnSpPr>
        <p:spPr>
          <a:xfrm>
            <a:off x="4910500" y="3847438"/>
            <a:ext cx="366600" cy="3117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0"/>
          <p:cNvSpPr txBox="1"/>
          <p:nvPr/>
        </p:nvSpPr>
        <p:spPr>
          <a:xfrm>
            <a:off x="8510375" y="1727388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6</a:t>
            </a:r>
            <a:endParaRPr sz="1800"/>
          </a:p>
        </p:txBody>
      </p:sp>
      <p:sp>
        <p:nvSpPr>
          <p:cNvPr id="192" name="Google Shape;192;p20"/>
          <p:cNvSpPr txBox="1"/>
          <p:nvPr/>
        </p:nvSpPr>
        <p:spPr>
          <a:xfrm>
            <a:off x="7733000" y="2304288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5</a:t>
            </a:r>
            <a:endParaRPr sz="1800"/>
          </a:p>
        </p:txBody>
      </p:sp>
      <p:sp>
        <p:nvSpPr>
          <p:cNvPr id="193" name="Google Shape;193;p20"/>
          <p:cNvSpPr txBox="1"/>
          <p:nvPr/>
        </p:nvSpPr>
        <p:spPr>
          <a:xfrm>
            <a:off x="6943050" y="2907588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4</a:t>
            </a:r>
            <a:endParaRPr sz="1800"/>
          </a:p>
        </p:txBody>
      </p:sp>
      <p:sp>
        <p:nvSpPr>
          <p:cNvPr id="194" name="Google Shape;194;p20"/>
          <p:cNvSpPr txBox="1"/>
          <p:nvPr/>
        </p:nvSpPr>
        <p:spPr>
          <a:xfrm>
            <a:off x="6099100" y="3470788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</a:t>
            </a:r>
            <a:endParaRPr sz="1800"/>
          </a:p>
        </p:txBody>
      </p:sp>
      <p:sp>
        <p:nvSpPr>
          <p:cNvPr id="195" name="Google Shape;195;p20"/>
          <p:cNvSpPr txBox="1"/>
          <p:nvPr/>
        </p:nvSpPr>
        <p:spPr>
          <a:xfrm>
            <a:off x="5170100" y="4030013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</a:t>
            </a:r>
            <a:endParaRPr sz="1800"/>
          </a:p>
        </p:txBody>
      </p:sp>
      <p:sp>
        <p:nvSpPr>
          <p:cNvPr id="196" name="Google Shape;196;p20"/>
          <p:cNvSpPr txBox="1"/>
          <p:nvPr/>
        </p:nvSpPr>
        <p:spPr>
          <a:xfrm>
            <a:off x="3851000" y="4030013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</a:t>
            </a:r>
            <a:endParaRPr sz="1800"/>
          </a:p>
        </p:txBody>
      </p:sp>
      <p:sp>
        <p:nvSpPr>
          <p:cNvPr id="197" name="Google Shape;197;p20"/>
          <p:cNvSpPr/>
          <p:nvPr/>
        </p:nvSpPr>
        <p:spPr>
          <a:xfrm>
            <a:off x="740650" y="4425050"/>
            <a:ext cx="7769700" cy="4044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860625" y="4425050"/>
            <a:ext cx="762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On average we will need to ask </a:t>
            </a:r>
            <a:r>
              <a:rPr lang="en-US" sz="1800"/>
              <a:t>20</a:t>
            </a:r>
            <a:r>
              <a:rPr lang="en-US" sz="1800"/>
              <a:t>/6 questions (3.33). Can we do better?</a:t>
            </a:r>
            <a:endParaRPr sz="1800"/>
          </a:p>
        </p:txBody>
      </p:sp>
      <p:sp>
        <p:nvSpPr>
          <p:cNvPr id="199" name="Google Shape;199;p20"/>
          <p:cNvSpPr/>
          <p:nvPr/>
        </p:nvSpPr>
        <p:spPr>
          <a:xfrm>
            <a:off x="0" y="315675"/>
            <a:ext cx="43626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Measuring information in bits</a:t>
            </a:r>
            <a:endParaRPr sz="4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/>
        </p:nvSpPr>
        <p:spPr>
          <a:xfrm>
            <a:off x="3157349" y="1527306"/>
            <a:ext cx="45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</a:t>
            </a:r>
            <a:endParaRPr sz="1800"/>
          </a:p>
        </p:txBody>
      </p:sp>
      <p:cxnSp>
        <p:nvCxnSpPr>
          <p:cNvPr id="207" name="Google Shape;207;p21"/>
          <p:cNvCxnSpPr/>
          <p:nvPr/>
        </p:nvCxnSpPr>
        <p:spPr>
          <a:xfrm flipH="1">
            <a:off x="2865200" y="1624725"/>
            <a:ext cx="1290900" cy="5457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21"/>
          <p:cNvSpPr/>
          <p:nvPr/>
        </p:nvSpPr>
        <p:spPr>
          <a:xfrm>
            <a:off x="3748600" y="1191550"/>
            <a:ext cx="1290900" cy="576900"/>
          </a:xfrm>
          <a:prstGeom prst="diamond">
            <a:avLst/>
          </a:prstGeom>
          <a:solidFill>
            <a:srgbClr val="F3F3F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&lt;4</a:t>
            </a:r>
            <a:r>
              <a:rPr lang="en-US" sz="1800"/>
              <a:t>?</a:t>
            </a:r>
            <a:endParaRPr sz="1800"/>
          </a:p>
        </p:txBody>
      </p:sp>
      <p:sp>
        <p:nvSpPr>
          <p:cNvPr id="209" name="Google Shape;209;p21"/>
          <p:cNvSpPr txBox="1"/>
          <p:nvPr/>
        </p:nvSpPr>
        <p:spPr>
          <a:xfrm>
            <a:off x="5097800" y="1481313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yes</a:t>
            </a:r>
            <a:endParaRPr sz="1800"/>
          </a:p>
        </p:txBody>
      </p:sp>
      <p:cxnSp>
        <p:nvCxnSpPr>
          <p:cNvPr id="210" name="Google Shape;210;p21"/>
          <p:cNvCxnSpPr/>
          <p:nvPr/>
        </p:nvCxnSpPr>
        <p:spPr>
          <a:xfrm>
            <a:off x="4721600" y="1624725"/>
            <a:ext cx="1364400" cy="5835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1"/>
          <p:cNvSpPr txBox="1"/>
          <p:nvPr/>
        </p:nvSpPr>
        <p:spPr>
          <a:xfrm>
            <a:off x="1725486" y="2340906"/>
            <a:ext cx="45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</a:t>
            </a:r>
            <a:endParaRPr sz="1800"/>
          </a:p>
        </p:txBody>
      </p:sp>
      <p:cxnSp>
        <p:nvCxnSpPr>
          <p:cNvPr id="212" name="Google Shape;212;p21"/>
          <p:cNvCxnSpPr/>
          <p:nvPr/>
        </p:nvCxnSpPr>
        <p:spPr>
          <a:xfrm flipH="1">
            <a:off x="1635675" y="2495450"/>
            <a:ext cx="734100" cy="4740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21"/>
          <p:cNvSpPr/>
          <p:nvPr/>
        </p:nvSpPr>
        <p:spPr>
          <a:xfrm>
            <a:off x="2147038" y="2046837"/>
            <a:ext cx="909000" cy="576900"/>
          </a:xfrm>
          <a:prstGeom prst="diamond">
            <a:avLst/>
          </a:prstGeom>
          <a:solidFill>
            <a:srgbClr val="F3F3F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4</a:t>
            </a:r>
            <a:r>
              <a:rPr lang="en-US" sz="1800"/>
              <a:t>?</a:t>
            </a:r>
            <a:endParaRPr sz="1800"/>
          </a:p>
        </p:txBody>
      </p:sp>
      <p:sp>
        <p:nvSpPr>
          <p:cNvPr id="214" name="Google Shape;214;p21"/>
          <p:cNvSpPr txBox="1"/>
          <p:nvPr/>
        </p:nvSpPr>
        <p:spPr>
          <a:xfrm>
            <a:off x="3056038" y="2275463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yes</a:t>
            </a:r>
            <a:endParaRPr sz="1800"/>
          </a:p>
        </p:txBody>
      </p:sp>
      <p:cxnSp>
        <p:nvCxnSpPr>
          <p:cNvPr id="215" name="Google Shape;215;p21"/>
          <p:cNvCxnSpPr/>
          <p:nvPr/>
        </p:nvCxnSpPr>
        <p:spPr>
          <a:xfrm>
            <a:off x="2867900" y="2467013"/>
            <a:ext cx="525300" cy="4233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1"/>
          <p:cNvSpPr txBox="1"/>
          <p:nvPr/>
        </p:nvSpPr>
        <p:spPr>
          <a:xfrm>
            <a:off x="577174" y="3080843"/>
            <a:ext cx="45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</a:t>
            </a:r>
            <a:endParaRPr sz="1800"/>
          </a:p>
        </p:txBody>
      </p:sp>
      <p:cxnSp>
        <p:nvCxnSpPr>
          <p:cNvPr id="217" name="Google Shape;217;p21"/>
          <p:cNvCxnSpPr/>
          <p:nvPr/>
        </p:nvCxnSpPr>
        <p:spPr>
          <a:xfrm flipH="1">
            <a:off x="873023" y="3276459"/>
            <a:ext cx="292200" cy="2661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1"/>
          <p:cNvSpPr/>
          <p:nvPr/>
        </p:nvSpPr>
        <p:spPr>
          <a:xfrm>
            <a:off x="944850" y="2842225"/>
            <a:ext cx="909000" cy="576900"/>
          </a:xfrm>
          <a:prstGeom prst="diamond">
            <a:avLst/>
          </a:prstGeom>
          <a:solidFill>
            <a:srgbClr val="F3F3F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5</a:t>
            </a:r>
            <a:r>
              <a:rPr lang="en-US" sz="1800"/>
              <a:t>?</a:t>
            </a:r>
            <a:endParaRPr sz="1800"/>
          </a:p>
        </p:txBody>
      </p:sp>
      <p:sp>
        <p:nvSpPr>
          <p:cNvPr id="219" name="Google Shape;219;p21"/>
          <p:cNvSpPr txBox="1"/>
          <p:nvPr/>
        </p:nvSpPr>
        <p:spPr>
          <a:xfrm>
            <a:off x="1808150" y="2997325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yes</a:t>
            </a:r>
            <a:endParaRPr sz="1800"/>
          </a:p>
        </p:txBody>
      </p:sp>
      <p:cxnSp>
        <p:nvCxnSpPr>
          <p:cNvPr id="220" name="Google Shape;220;p21"/>
          <p:cNvCxnSpPr/>
          <p:nvPr/>
        </p:nvCxnSpPr>
        <p:spPr>
          <a:xfrm>
            <a:off x="1636675" y="3276450"/>
            <a:ext cx="366600" cy="3117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1"/>
          <p:cNvSpPr txBox="1"/>
          <p:nvPr/>
        </p:nvSpPr>
        <p:spPr>
          <a:xfrm>
            <a:off x="5585011" y="2292006"/>
            <a:ext cx="45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</a:t>
            </a:r>
            <a:endParaRPr sz="1800"/>
          </a:p>
        </p:txBody>
      </p:sp>
      <p:cxnSp>
        <p:nvCxnSpPr>
          <p:cNvPr id="222" name="Google Shape;222;p21"/>
          <p:cNvCxnSpPr/>
          <p:nvPr/>
        </p:nvCxnSpPr>
        <p:spPr>
          <a:xfrm flipH="1">
            <a:off x="5538560" y="2487622"/>
            <a:ext cx="634500" cy="5016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21"/>
          <p:cNvSpPr/>
          <p:nvPr/>
        </p:nvSpPr>
        <p:spPr>
          <a:xfrm>
            <a:off x="5923650" y="2067437"/>
            <a:ext cx="909000" cy="576900"/>
          </a:xfrm>
          <a:prstGeom prst="diamond">
            <a:avLst/>
          </a:prstGeom>
          <a:solidFill>
            <a:srgbClr val="F3F3F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3?</a:t>
            </a:r>
            <a:endParaRPr sz="1800"/>
          </a:p>
        </p:txBody>
      </p:sp>
      <p:sp>
        <p:nvSpPr>
          <p:cNvPr id="224" name="Google Shape;224;p21"/>
          <p:cNvSpPr txBox="1"/>
          <p:nvPr/>
        </p:nvSpPr>
        <p:spPr>
          <a:xfrm>
            <a:off x="6786950" y="2222538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yes</a:t>
            </a:r>
            <a:endParaRPr sz="1800"/>
          </a:p>
        </p:txBody>
      </p:sp>
      <p:cxnSp>
        <p:nvCxnSpPr>
          <p:cNvPr id="225" name="Google Shape;225;p21"/>
          <p:cNvCxnSpPr/>
          <p:nvPr/>
        </p:nvCxnSpPr>
        <p:spPr>
          <a:xfrm>
            <a:off x="6615475" y="2501663"/>
            <a:ext cx="547800" cy="4515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1"/>
          <p:cNvSpPr txBox="1"/>
          <p:nvPr/>
        </p:nvSpPr>
        <p:spPr>
          <a:xfrm>
            <a:off x="4464961" y="3131668"/>
            <a:ext cx="45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</a:t>
            </a:r>
            <a:endParaRPr sz="1800"/>
          </a:p>
        </p:txBody>
      </p:sp>
      <p:cxnSp>
        <p:nvCxnSpPr>
          <p:cNvPr id="227" name="Google Shape;227;p21"/>
          <p:cNvCxnSpPr/>
          <p:nvPr/>
        </p:nvCxnSpPr>
        <p:spPr>
          <a:xfrm flipH="1">
            <a:off x="4760810" y="3327284"/>
            <a:ext cx="292200" cy="2661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21"/>
          <p:cNvSpPr/>
          <p:nvPr/>
        </p:nvSpPr>
        <p:spPr>
          <a:xfrm>
            <a:off x="4832638" y="2893050"/>
            <a:ext cx="909000" cy="576900"/>
          </a:xfrm>
          <a:prstGeom prst="diamond">
            <a:avLst/>
          </a:prstGeom>
          <a:solidFill>
            <a:srgbClr val="F3F3F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2?</a:t>
            </a:r>
            <a:endParaRPr sz="1800"/>
          </a:p>
        </p:txBody>
      </p:sp>
      <p:sp>
        <p:nvSpPr>
          <p:cNvPr id="229" name="Google Shape;229;p21"/>
          <p:cNvSpPr txBox="1"/>
          <p:nvPr/>
        </p:nvSpPr>
        <p:spPr>
          <a:xfrm>
            <a:off x="5741650" y="3085788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yes</a:t>
            </a:r>
            <a:endParaRPr sz="1800"/>
          </a:p>
        </p:txBody>
      </p:sp>
      <p:cxnSp>
        <p:nvCxnSpPr>
          <p:cNvPr id="230" name="Google Shape;230;p21"/>
          <p:cNvCxnSpPr/>
          <p:nvPr/>
        </p:nvCxnSpPr>
        <p:spPr>
          <a:xfrm>
            <a:off x="5524463" y="3327275"/>
            <a:ext cx="366600" cy="3117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21"/>
          <p:cNvSpPr txBox="1"/>
          <p:nvPr/>
        </p:nvSpPr>
        <p:spPr>
          <a:xfrm>
            <a:off x="3305050" y="2842225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4</a:t>
            </a:r>
            <a:endParaRPr sz="1800"/>
          </a:p>
        </p:txBody>
      </p:sp>
      <p:sp>
        <p:nvSpPr>
          <p:cNvPr id="232" name="Google Shape;232;p21"/>
          <p:cNvSpPr txBox="1"/>
          <p:nvPr/>
        </p:nvSpPr>
        <p:spPr>
          <a:xfrm>
            <a:off x="1956050" y="3445500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5</a:t>
            </a:r>
            <a:endParaRPr sz="1800"/>
          </a:p>
        </p:txBody>
      </p:sp>
      <p:sp>
        <p:nvSpPr>
          <p:cNvPr id="233" name="Google Shape;233;p21"/>
          <p:cNvSpPr txBox="1"/>
          <p:nvPr/>
        </p:nvSpPr>
        <p:spPr>
          <a:xfrm>
            <a:off x="7163275" y="2805438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</a:t>
            </a:r>
            <a:endParaRPr sz="1800"/>
          </a:p>
        </p:txBody>
      </p:sp>
      <p:sp>
        <p:nvSpPr>
          <p:cNvPr id="234" name="Google Shape;234;p21"/>
          <p:cNvSpPr txBox="1"/>
          <p:nvPr/>
        </p:nvSpPr>
        <p:spPr>
          <a:xfrm>
            <a:off x="5784063" y="3509850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</a:t>
            </a:r>
            <a:endParaRPr sz="1800"/>
          </a:p>
        </p:txBody>
      </p:sp>
      <p:sp>
        <p:nvSpPr>
          <p:cNvPr id="235" name="Google Shape;235;p21"/>
          <p:cNvSpPr txBox="1"/>
          <p:nvPr/>
        </p:nvSpPr>
        <p:spPr>
          <a:xfrm>
            <a:off x="4464963" y="3509850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</a:t>
            </a:r>
            <a:endParaRPr sz="1800"/>
          </a:p>
        </p:txBody>
      </p:sp>
      <p:sp>
        <p:nvSpPr>
          <p:cNvPr id="236" name="Google Shape;236;p21"/>
          <p:cNvSpPr txBox="1"/>
          <p:nvPr/>
        </p:nvSpPr>
        <p:spPr>
          <a:xfrm>
            <a:off x="806150" y="3977025"/>
            <a:ext cx="736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This way we only need 16/6  questions on average (2.66)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Each yes/no question doubles the number of possibilities,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e.g. a result with 8 equally likely possibilities has 3 bits of information</a:t>
            </a:r>
            <a:endParaRPr sz="1600"/>
          </a:p>
        </p:txBody>
      </p:sp>
      <p:sp>
        <p:nvSpPr>
          <p:cNvPr id="237" name="Google Shape;237;p21"/>
          <p:cNvSpPr/>
          <p:nvPr/>
        </p:nvSpPr>
        <p:spPr>
          <a:xfrm>
            <a:off x="0" y="315675"/>
            <a:ext cx="44391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Measuring information better</a:t>
            </a:r>
            <a:endParaRPr sz="4400"/>
          </a:p>
        </p:txBody>
      </p:sp>
      <p:sp>
        <p:nvSpPr>
          <p:cNvPr id="239" name="Google Shape;239;p21"/>
          <p:cNvSpPr txBox="1"/>
          <p:nvPr/>
        </p:nvSpPr>
        <p:spPr>
          <a:xfrm>
            <a:off x="590725" y="3509850"/>
            <a:ext cx="57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6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/>
          <p:nvPr/>
        </p:nvSpPr>
        <p:spPr>
          <a:xfrm>
            <a:off x="2948501" y="1481325"/>
            <a:ext cx="8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no=0</a:t>
            </a:r>
            <a:endParaRPr sz="1800"/>
          </a:p>
        </p:txBody>
      </p:sp>
      <p:cxnSp>
        <p:nvCxnSpPr>
          <p:cNvPr id="246" name="Google Shape;246;p22"/>
          <p:cNvCxnSpPr/>
          <p:nvPr/>
        </p:nvCxnSpPr>
        <p:spPr>
          <a:xfrm flipH="1">
            <a:off x="2865200" y="1624725"/>
            <a:ext cx="1290900" cy="5457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22"/>
          <p:cNvSpPr/>
          <p:nvPr/>
        </p:nvSpPr>
        <p:spPr>
          <a:xfrm>
            <a:off x="3748600" y="1191550"/>
            <a:ext cx="1290900" cy="576900"/>
          </a:xfrm>
          <a:prstGeom prst="diamond">
            <a:avLst/>
          </a:prstGeom>
          <a:solidFill>
            <a:srgbClr val="F3F3F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&lt;4?</a:t>
            </a:r>
            <a:endParaRPr sz="1800"/>
          </a:p>
        </p:txBody>
      </p:sp>
      <p:sp>
        <p:nvSpPr>
          <p:cNvPr id="248" name="Google Shape;248;p22"/>
          <p:cNvSpPr txBox="1"/>
          <p:nvPr/>
        </p:nvSpPr>
        <p:spPr>
          <a:xfrm>
            <a:off x="5097800" y="1481325"/>
            <a:ext cx="8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yes=1</a:t>
            </a:r>
            <a:endParaRPr sz="1800"/>
          </a:p>
        </p:txBody>
      </p:sp>
      <p:cxnSp>
        <p:nvCxnSpPr>
          <p:cNvPr id="249" name="Google Shape;249;p22"/>
          <p:cNvCxnSpPr/>
          <p:nvPr/>
        </p:nvCxnSpPr>
        <p:spPr>
          <a:xfrm>
            <a:off x="4721600" y="1624725"/>
            <a:ext cx="1364400" cy="5835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2"/>
          <p:cNvCxnSpPr/>
          <p:nvPr/>
        </p:nvCxnSpPr>
        <p:spPr>
          <a:xfrm flipH="1">
            <a:off x="1635675" y="2495450"/>
            <a:ext cx="734100" cy="4740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22"/>
          <p:cNvSpPr/>
          <p:nvPr/>
        </p:nvSpPr>
        <p:spPr>
          <a:xfrm>
            <a:off x="2147038" y="2046837"/>
            <a:ext cx="909000" cy="576900"/>
          </a:xfrm>
          <a:prstGeom prst="diamond">
            <a:avLst/>
          </a:prstGeom>
          <a:solidFill>
            <a:srgbClr val="F3F3F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4?</a:t>
            </a:r>
            <a:endParaRPr sz="1800"/>
          </a:p>
        </p:txBody>
      </p:sp>
      <p:sp>
        <p:nvSpPr>
          <p:cNvPr id="252" name="Google Shape;252;p22"/>
          <p:cNvSpPr txBox="1"/>
          <p:nvPr/>
        </p:nvSpPr>
        <p:spPr>
          <a:xfrm>
            <a:off x="3056063" y="2275475"/>
            <a:ext cx="11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yes=1</a:t>
            </a:r>
            <a:endParaRPr sz="1800"/>
          </a:p>
        </p:txBody>
      </p:sp>
      <p:cxnSp>
        <p:nvCxnSpPr>
          <p:cNvPr id="253" name="Google Shape;253;p22"/>
          <p:cNvCxnSpPr/>
          <p:nvPr/>
        </p:nvCxnSpPr>
        <p:spPr>
          <a:xfrm>
            <a:off x="2867900" y="2467013"/>
            <a:ext cx="525300" cy="4233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22"/>
          <p:cNvCxnSpPr/>
          <p:nvPr/>
        </p:nvCxnSpPr>
        <p:spPr>
          <a:xfrm flipH="1">
            <a:off x="873023" y="3276459"/>
            <a:ext cx="292200" cy="2661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22"/>
          <p:cNvSpPr/>
          <p:nvPr/>
        </p:nvSpPr>
        <p:spPr>
          <a:xfrm>
            <a:off x="944850" y="2842225"/>
            <a:ext cx="909000" cy="576900"/>
          </a:xfrm>
          <a:prstGeom prst="diamond">
            <a:avLst/>
          </a:prstGeom>
          <a:solidFill>
            <a:srgbClr val="F3F3F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5?</a:t>
            </a:r>
            <a:endParaRPr sz="1800"/>
          </a:p>
        </p:txBody>
      </p:sp>
      <p:sp>
        <p:nvSpPr>
          <p:cNvPr id="256" name="Google Shape;256;p22"/>
          <p:cNvSpPr txBox="1"/>
          <p:nvPr/>
        </p:nvSpPr>
        <p:spPr>
          <a:xfrm>
            <a:off x="1808150" y="2997325"/>
            <a:ext cx="90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yes=1</a:t>
            </a:r>
            <a:endParaRPr sz="1800"/>
          </a:p>
        </p:txBody>
      </p:sp>
      <p:cxnSp>
        <p:nvCxnSpPr>
          <p:cNvPr id="257" name="Google Shape;257;p22"/>
          <p:cNvCxnSpPr/>
          <p:nvPr/>
        </p:nvCxnSpPr>
        <p:spPr>
          <a:xfrm>
            <a:off x="1636675" y="3276450"/>
            <a:ext cx="366600" cy="3117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2"/>
          <p:cNvCxnSpPr/>
          <p:nvPr/>
        </p:nvCxnSpPr>
        <p:spPr>
          <a:xfrm flipH="1">
            <a:off x="5538560" y="2487622"/>
            <a:ext cx="634500" cy="5016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22"/>
          <p:cNvSpPr/>
          <p:nvPr/>
        </p:nvSpPr>
        <p:spPr>
          <a:xfrm>
            <a:off x="5923650" y="2067437"/>
            <a:ext cx="909000" cy="576900"/>
          </a:xfrm>
          <a:prstGeom prst="diamond">
            <a:avLst/>
          </a:prstGeom>
          <a:solidFill>
            <a:srgbClr val="F3F3F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3?</a:t>
            </a:r>
            <a:endParaRPr sz="1800"/>
          </a:p>
        </p:txBody>
      </p:sp>
      <p:sp>
        <p:nvSpPr>
          <p:cNvPr id="260" name="Google Shape;260;p22"/>
          <p:cNvSpPr txBox="1"/>
          <p:nvPr/>
        </p:nvSpPr>
        <p:spPr>
          <a:xfrm>
            <a:off x="6786950" y="2222550"/>
            <a:ext cx="90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yes=1</a:t>
            </a:r>
            <a:endParaRPr sz="1800"/>
          </a:p>
        </p:txBody>
      </p:sp>
      <p:cxnSp>
        <p:nvCxnSpPr>
          <p:cNvPr id="261" name="Google Shape;261;p22"/>
          <p:cNvCxnSpPr/>
          <p:nvPr/>
        </p:nvCxnSpPr>
        <p:spPr>
          <a:xfrm>
            <a:off x="6615475" y="2501663"/>
            <a:ext cx="547800" cy="4515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22"/>
          <p:cNvCxnSpPr/>
          <p:nvPr/>
        </p:nvCxnSpPr>
        <p:spPr>
          <a:xfrm flipH="1">
            <a:off x="4760810" y="3327284"/>
            <a:ext cx="292200" cy="2661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22"/>
          <p:cNvSpPr/>
          <p:nvPr/>
        </p:nvSpPr>
        <p:spPr>
          <a:xfrm>
            <a:off x="4832638" y="2893050"/>
            <a:ext cx="909000" cy="576900"/>
          </a:xfrm>
          <a:prstGeom prst="diamond">
            <a:avLst/>
          </a:prstGeom>
          <a:solidFill>
            <a:srgbClr val="F3F3F3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2?</a:t>
            </a:r>
            <a:endParaRPr sz="1800"/>
          </a:p>
        </p:txBody>
      </p:sp>
      <p:sp>
        <p:nvSpPr>
          <p:cNvPr id="264" name="Google Shape;264;p22"/>
          <p:cNvSpPr txBox="1"/>
          <p:nvPr/>
        </p:nvSpPr>
        <p:spPr>
          <a:xfrm>
            <a:off x="5741650" y="3085800"/>
            <a:ext cx="8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yes=1</a:t>
            </a:r>
            <a:endParaRPr sz="1800"/>
          </a:p>
        </p:txBody>
      </p:sp>
      <p:cxnSp>
        <p:nvCxnSpPr>
          <p:cNvPr id="265" name="Google Shape;265;p22"/>
          <p:cNvCxnSpPr/>
          <p:nvPr/>
        </p:nvCxnSpPr>
        <p:spPr>
          <a:xfrm>
            <a:off x="5524463" y="3327275"/>
            <a:ext cx="366600" cy="3117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22"/>
          <p:cNvSpPr txBox="1"/>
          <p:nvPr/>
        </p:nvSpPr>
        <p:spPr>
          <a:xfrm>
            <a:off x="3223400" y="2805450"/>
            <a:ext cx="73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4=01</a:t>
            </a:r>
            <a:endParaRPr sz="1800"/>
          </a:p>
        </p:txBody>
      </p:sp>
      <p:sp>
        <p:nvSpPr>
          <p:cNvPr id="267" name="Google Shape;267;p22"/>
          <p:cNvSpPr txBox="1"/>
          <p:nvPr/>
        </p:nvSpPr>
        <p:spPr>
          <a:xfrm>
            <a:off x="1956050" y="3445500"/>
            <a:ext cx="90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5=001</a:t>
            </a:r>
            <a:endParaRPr sz="1800"/>
          </a:p>
        </p:txBody>
      </p:sp>
      <p:sp>
        <p:nvSpPr>
          <p:cNvPr id="268" name="Google Shape;268;p22"/>
          <p:cNvSpPr txBox="1"/>
          <p:nvPr/>
        </p:nvSpPr>
        <p:spPr>
          <a:xfrm>
            <a:off x="7163275" y="2805450"/>
            <a:ext cx="73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3=11</a:t>
            </a:r>
            <a:endParaRPr sz="1800"/>
          </a:p>
        </p:txBody>
      </p:sp>
      <p:sp>
        <p:nvSpPr>
          <p:cNvPr id="269" name="Google Shape;269;p22"/>
          <p:cNvSpPr txBox="1"/>
          <p:nvPr/>
        </p:nvSpPr>
        <p:spPr>
          <a:xfrm>
            <a:off x="5784081" y="3509850"/>
            <a:ext cx="83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2=101</a:t>
            </a:r>
            <a:endParaRPr sz="1800"/>
          </a:p>
        </p:txBody>
      </p:sp>
      <p:sp>
        <p:nvSpPr>
          <p:cNvPr id="270" name="Google Shape;270;p22"/>
          <p:cNvSpPr txBox="1"/>
          <p:nvPr/>
        </p:nvSpPr>
        <p:spPr>
          <a:xfrm>
            <a:off x="4464975" y="3509850"/>
            <a:ext cx="90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1=100</a:t>
            </a:r>
            <a:endParaRPr sz="1800"/>
          </a:p>
        </p:txBody>
      </p:sp>
      <p:sp>
        <p:nvSpPr>
          <p:cNvPr id="271" name="Google Shape;271;p22"/>
          <p:cNvSpPr txBox="1"/>
          <p:nvPr/>
        </p:nvSpPr>
        <p:spPr>
          <a:xfrm>
            <a:off x="761400" y="4110900"/>
            <a:ext cx="762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Encoding</a:t>
            </a:r>
            <a:r>
              <a:rPr lang="en-US" sz="1600"/>
              <a:t> the result of a dice (1-6) </a:t>
            </a:r>
            <a:r>
              <a:rPr lang="en-US" sz="1600"/>
              <a:t>with three bits (0 or 1)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Prefix code: no coding is a prefix of another, allows unambiguous encoding</a:t>
            </a:r>
            <a:endParaRPr sz="1600"/>
          </a:p>
        </p:txBody>
      </p:sp>
      <p:sp>
        <p:nvSpPr>
          <p:cNvPr id="272" name="Google Shape;272;p22"/>
          <p:cNvSpPr/>
          <p:nvPr/>
        </p:nvSpPr>
        <p:spPr>
          <a:xfrm>
            <a:off x="0" y="315675"/>
            <a:ext cx="44391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73" name="Google Shape;273;p22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Representing Information</a:t>
            </a:r>
            <a:endParaRPr sz="4400"/>
          </a:p>
        </p:txBody>
      </p:sp>
      <p:sp>
        <p:nvSpPr>
          <p:cNvPr id="274" name="Google Shape;274;p22"/>
          <p:cNvSpPr txBox="1"/>
          <p:nvPr/>
        </p:nvSpPr>
        <p:spPr>
          <a:xfrm>
            <a:off x="431125" y="3509850"/>
            <a:ext cx="90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6=000</a:t>
            </a:r>
            <a:endParaRPr sz="1800"/>
          </a:p>
        </p:txBody>
      </p:sp>
      <p:sp>
        <p:nvSpPr>
          <p:cNvPr id="275" name="Google Shape;275;p22"/>
          <p:cNvSpPr txBox="1"/>
          <p:nvPr/>
        </p:nvSpPr>
        <p:spPr>
          <a:xfrm>
            <a:off x="1288251" y="2292000"/>
            <a:ext cx="8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no=0</a:t>
            </a:r>
            <a:endParaRPr sz="1800"/>
          </a:p>
        </p:txBody>
      </p:sp>
      <p:sp>
        <p:nvSpPr>
          <p:cNvPr id="276" name="Google Shape;276;p22"/>
          <p:cNvSpPr txBox="1"/>
          <p:nvPr/>
        </p:nvSpPr>
        <p:spPr>
          <a:xfrm>
            <a:off x="235301" y="3042675"/>
            <a:ext cx="8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no=0</a:t>
            </a:r>
            <a:endParaRPr sz="1800"/>
          </a:p>
        </p:txBody>
      </p:sp>
      <p:sp>
        <p:nvSpPr>
          <p:cNvPr id="277" name="Google Shape;277;p22"/>
          <p:cNvSpPr txBox="1"/>
          <p:nvPr/>
        </p:nvSpPr>
        <p:spPr>
          <a:xfrm>
            <a:off x="4108513" y="3085800"/>
            <a:ext cx="8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no=0</a:t>
            </a:r>
            <a:endParaRPr sz="1800"/>
          </a:p>
        </p:txBody>
      </p:sp>
      <p:sp>
        <p:nvSpPr>
          <p:cNvPr id="278" name="Google Shape;278;p22"/>
          <p:cNvSpPr txBox="1"/>
          <p:nvPr/>
        </p:nvSpPr>
        <p:spPr>
          <a:xfrm>
            <a:off x="5173688" y="2319775"/>
            <a:ext cx="8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no=0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